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</p:sldIdLst>
  <p:sldSz cx="9144000" cy="6858000" type="screen4x3"/>
  <p:notesSz cx="6858000" cy="9144000"/>
  <p:embeddedFontLst>
    <p:embeddedFont>
      <p:font typeface="Book Antiqua" pitchFamily="18" charset="0"/>
      <p:regular r:id="rId28"/>
      <p:bold r:id="rId29"/>
      <p:italic r:id="rId30"/>
      <p:boldItalic r:id="rId31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30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B328192-F0D0-4DC9-B108-C72AD10AA6D1}" type="datetimeFigureOut">
              <a:rPr lang="it-IT" smtClean="0"/>
              <a:t>05/10/2011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E34EC69-3FDA-4AF7-A9A9-E4C58A044FE3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3.bp.blogspot.com/_gHYQCLX467M/SoGXRwc8q-I/AAAAAAAAAjk/zf7-8xSjwTA/s400/martires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microsoft.com/office/2007/relationships/hdphoto" Target="../media/hdphoto2.wdp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b="1" dirty="0">
                <a:effectLst/>
              </a:rPr>
              <a:t>ECLESIOLOGIA d</a:t>
            </a:r>
            <a:r>
              <a:rPr lang="pt-BR" b="1" dirty="0" smtClean="0">
                <a:effectLst/>
              </a:rPr>
              <a:t>ella </a:t>
            </a:r>
            <a:r>
              <a:rPr lang="pt-BR" b="1" dirty="0">
                <a:effectLst/>
              </a:rPr>
              <a:t>LUMEN GENTIUM</a:t>
            </a:r>
            <a:endParaRPr lang="it-IT" dirty="0">
              <a:effectLst/>
            </a:endParaRPr>
          </a:p>
        </p:txBody>
      </p:sp>
      <p:pic>
        <p:nvPicPr>
          <p:cNvPr id="1026" name="Picture 2" descr="http://lnx.altromolise.it/spaw/images/concilio%20vaticano%20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933056"/>
            <a:ext cx="2857500" cy="221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44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915816" y="3368089"/>
            <a:ext cx="604867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>
                <a:ea typeface="Times New Roman"/>
              </a:rPr>
              <a:t>Il concilio fu programmato ed elaborato da vescovi </a:t>
            </a:r>
            <a:r>
              <a:rPr lang="pt-BR" sz="2000" dirty="0">
                <a:ea typeface="Times New Roman"/>
              </a:rPr>
              <a:t>e </a:t>
            </a:r>
            <a:r>
              <a:rPr lang="pt-BR" sz="2000" dirty="0" smtClean="0">
                <a:ea typeface="Times New Roman"/>
              </a:rPr>
              <a:t>teologi europei (comunque tutti con formazione europea) che cercavano una risposta per la gente europea (soggetto sociale moderno: un mondo industrializzato, capitalista, urbano, con tecnologia avanzata e in regimi politici democratici. </a:t>
            </a:r>
          </a:p>
          <a:p>
            <a:r>
              <a:rPr lang="pt-BR" sz="2000" dirty="0" smtClean="0">
                <a:ea typeface="Times New Roman"/>
              </a:rPr>
              <a:t>Né nelle assemblee conciliari </a:t>
            </a:r>
            <a:r>
              <a:rPr lang="pt-BR" sz="2000" dirty="0">
                <a:ea typeface="Times New Roman"/>
              </a:rPr>
              <a:t>e </a:t>
            </a:r>
            <a:r>
              <a:rPr lang="pt-BR" sz="2000" dirty="0" smtClean="0">
                <a:ea typeface="Times New Roman"/>
              </a:rPr>
              <a:t>neppure nei documenti entrò con sufficienza la voce dell’America latina (soggetto sociale popolare: un mondo rurale, latifondista, con tecnologia arretrata, in regimi politici totalitari). </a:t>
            </a:r>
          </a:p>
        </p:txBody>
      </p:sp>
      <p:pic>
        <p:nvPicPr>
          <p:cNvPr id="4099" name="Picture 3" descr="http://3.bp.blogspot.com/_gHYQCLX467M/SoGXRwc8q-I/AAAAAAAAAjk/zf7-8xSjwTA/s400/martire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0082"/>
            <a:ext cx="5652120" cy="289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http://www.favara.biz/immagini/albumricordi/concili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01009"/>
            <a:ext cx="2232248" cy="169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65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95936" y="435075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pt-BR" sz="2000" dirty="0" smtClean="0">
                <a:ea typeface="Times New Roman"/>
              </a:rPr>
              <a:t>Nelle successive Conferenze Generali dell’episcopato dell’America Latina furono chiarificate le prospettive della Chiesa </a:t>
            </a:r>
            <a:r>
              <a:rPr lang="pt-BR" sz="2000" dirty="0">
                <a:ea typeface="Times New Roman"/>
              </a:rPr>
              <a:t>e d</a:t>
            </a:r>
            <a:r>
              <a:rPr lang="pt-BR" sz="2000" dirty="0" smtClean="0">
                <a:ea typeface="Times New Roman"/>
              </a:rPr>
              <a:t>ella </a:t>
            </a:r>
            <a:r>
              <a:rPr lang="pt-BR" sz="2000" dirty="0">
                <a:ea typeface="Times New Roman"/>
              </a:rPr>
              <a:t>teologia </a:t>
            </a:r>
            <a:r>
              <a:rPr lang="pt-BR" sz="2000" dirty="0" smtClean="0">
                <a:ea typeface="Times New Roman"/>
              </a:rPr>
              <a:t>latino-americana come è risultante dai documenti finali di </a:t>
            </a:r>
            <a:r>
              <a:rPr lang="pt-BR" sz="2000" b="1" dirty="0" smtClean="0">
                <a:ea typeface="Times New Roman"/>
              </a:rPr>
              <a:t>Medellín</a:t>
            </a:r>
            <a:r>
              <a:rPr lang="pt-BR" sz="2000" dirty="0" smtClean="0">
                <a:ea typeface="Times New Roman"/>
              </a:rPr>
              <a:t> </a:t>
            </a:r>
            <a:r>
              <a:rPr lang="pt-BR" sz="2000" dirty="0">
                <a:ea typeface="Times New Roman"/>
              </a:rPr>
              <a:t>(1968) e </a:t>
            </a:r>
            <a:r>
              <a:rPr lang="pt-BR" sz="2000" dirty="0" smtClean="0">
                <a:ea typeface="Times New Roman"/>
              </a:rPr>
              <a:t> </a:t>
            </a:r>
            <a:r>
              <a:rPr lang="pt-BR" sz="2000" b="1" dirty="0">
                <a:ea typeface="Times New Roman"/>
              </a:rPr>
              <a:t>Puebla</a:t>
            </a:r>
            <a:r>
              <a:rPr lang="pt-BR" sz="2000" dirty="0">
                <a:ea typeface="Times New Roman"/>
              </a:rPr>
              <a:t> (1979</a:t>
            </a:r>
            <a:r>
              <a:rPr lang="pt-BR" sz="2000" dirty="0" smtClean="0">
                <a:ea typeface="Times New Roman"/>
              </a:rPr>
              <a:t>). </a:t>
            </a:r>
            <a:endParaRPr lang="it-IT" sz="2000" dirty="0">
              <a:effectLst/>
              <a:ea typeface="Times New Roman"/>
            </a:endParaRPr>
          </a:p>
        </p:txBody>
      </p:sp>
      <p:pic>
        <p:nvPicPr>
          <p:cNvPr id="5124" name="Picture 4" descr="http://lecturasdelsur.mercadoshops.com.ar/documentos-finales-de-medellin_iZ3876XvZiXpZ1XfZ76376426-3876-1-O.jpgxI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8" r="18082"/>
          <a:stretch/>
        </p:blipFill>
        <p:spPr bwMode="auto">
          <a:xfrm>
            <a:off x="683568" y="440686"/>
            <a:ext cx="2965939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iglesia.cl/cursilloscristiandadvalparaiso/Biblioteca/CELAM-CGELA03-Puebla19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99337"/>
            <a:ext cx="2664296" cy="355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40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707904" y="3501008"/>
            <a:ext cx="48600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pt-BR" sz="2000" dirty="0">
                <a:ea typeface="Times New Roman"/>
              </a:rPr>
              <a:t>É </a:t>
            </a:r>
            <a:r>
              <a:rPr lang="pt-BR" sz="2000" dirty="0" smtClean="0">
                <a:ea typeface="Times New Roman"/>
              </a:rPr>
              <a:t>stata decisiva per il dialogo della Chiesa con il mondo </a:t>
            </a:r>
            <a:r>
              <a:rPr lang="pt-BR" sz="2000" dirty="0">
                <a:ea typeface="Times New Roman"/>
              </a:rPr>
              <a:t>moderno </a:t>
            </a:r>
            <a:r>
              <a:rPr lang="pt-BR" sz="2000" dirty="0" smtClean="0">
                <a:ea typeface="Times New Roman"/>
              </a:rPr>
              <a:t>l’opzione preferenziale per i poveri, per gli esclusi, per le vittime </a:t>
            </a:r>
            <a:r>
              <a:rPr lang="pt-BR" sz="2000" dirty="0">
                <a:ea typeface="Times New Roman"/>
              </a:rPr>
              <a:t>(DA 146, 391-398). </a:t>
            </a:r>
            <a:endParaRPr lang="pt-BR" sz="2000" dirty="0" smtClean="0"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pt-BR" sz="2000" dirty="0" smtClean="0">
                <a:ea typeface="Times New Roman"/>
              </a:rPr>
              <a:t>Recordiamo il discorso di apertura di P.P. Benedetto </a:t>
            </a:r>
            <a:r>
              <a:rPr lang="pt-BR" sz="2000" dirty="0">
                <a:ea typeface="Times New Roman"/>
              </a:rPr>
              <a:t>XVI </a:t>
            </a:r>
            <a:r>
              <a:rPr lang="pt-BR" sz="2000" dirty="0" smtClean="0">
                <a:ea typeface="Times New Roman"/>
              </a:rPr>
              <a:t>all </a:t>
            </a:r>
            <a:r>
              <a:rPr lang="pt-BR" sz="2000" dirty="0">
                <a:ea typeface="Times New Roman"/>
              </a:rPr>
              <a:t>V </a:t>
            </a:r>
            <a:r>
              <a:rPr lang="pt-BR" sz="2000" dirty="0" smtClean="0">
                <a:ea typeface="Times New Roman"/>
              </a:rPr>
              <a:t>Assemblea Gerale dell’Episcopato </a:t>
            </a:r>
            <a:r>
              <a:rPr lang="pt-BR" sz="2000" dirty="0">
                <a:ea typeface="Times New Roman"/>
              </a:rPr>
              <a:t>Latino-americano, </a:t>
            </a:r>
            <a:r>
              <a:rPr lang="pt-BR" sz="2000" dirty="0" smtClean="0">
                <a:ea typeface="Times New Roman"/>
              </a:rPr>
              <a:t>all’Aparecida (Brasile): “</a:t>
            </a:r>
            <a:r>
              <a:rPr lang="pt-BR" sz="2000" i="1" dirty="0" smtClean="0">
                <a:ea typeface="Times New Roman"/>
              </a:rPr>
              <a:t>l’opzione per i poveri è implicita nella fede cristologica</a:t>
            </a:r>
            <a:r>
              <a:rPr lang="pt-BR" sz="2000" dirty="0">
                <a:ea typeface="Times New Roman"/>
              </a:rPr>
              <a:t>”.</a:t>
            </a:r>
            <a:endParaRPr lang="it-IT" sz="2000" dirty="0">
              <a:effectLst/>
              <a:ea typeface="Times New Roman"/>
            </a:endParaRPr>
          </a:p>
        </p:txBody>
      </p:sp>
      <p:pic>
        <p:nvPicPr>
          <p:cNvPr id="6146" name="Picture 2" descr="http://3.bp.blogspot.com/_yc7B2gNid0k/TFBZpsgKu5I/AAAAAAAAB9k/Td66jXkwZQE/s1600/Dom_Hlder_Cma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11680"/>
            <a:ext cx="3446231" cy="271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otrabalhadormormon.files.wordpress.com/2011/07/nicamuralnativit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27" y="188640"/>
            <a:ext cx="4180149" cy="313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giovaniemissione.it/testimoni/immagini/romerogen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77" y="3501008"/>
            <a:ext cx="3343275" cy="27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96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/>
              <a:t>implicazioni pastorali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761380"/>
            <a:ext cx="2402210" cy="231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95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on Luciano\Desktop\Fotos Cardeal\rodepro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41297"/>
            <a:ext cx="3920645" cy="265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3635896" y="3789040"/>
            <a:ext cx="5254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>
                <a:ea typeface="Times New Roman"/>
              </a:rPr>
              <a:t>Complesso è lo scenario ecclesiale odierno: persone </a:t>
            </a:r>
            <a:r>
              <a:rPr lang="pt-BR" sz="2000" dirty="0">
                <a:ea typeface="Times New Roman"/>
              </a:rPr>
              <a:t>e </a:t>
            </a:r>
            <a:r>
              <a:rPr lang="pt-BR" sz="2000" dirty="0" smtClean="0">
                <a:ea typeface="Times New Roman"/>
              </a:rPr>
              <a:t>gruppi preferiscono una posizione di </a:t>
            </a:r>
            <a:r>
              <a:rPr lang="pt-BR" sz="2000" dirty="0">
                <a:ea typeface="Times New Roman"/>
              </a:rPr>
              <a:t>confronto e </a:t>
            </a:r>
            <a:r>
              <a:rPr lang="pt-BR" sz="2000" dirty="0" smtClean="0">
                <a:ea typeface="Times New Roman"/>
              </a:rPr>
              <a:t>di </a:t>
            </a:r>
            <a:r>
              <a:rPr lang="pt-BR" sz="2000" dirty="0">
                <a:ea typeface="Times New Roman"/>
              </a:rPr>
              <a:t>alternativa </a:t>
            </a:r>
            <a:r>
              <a:rPr lang="pt-BR" sz="2000" dirty="0" smtClean="0">
                <a:ea typeface="Times New Roman"/>
              </a:rPr>
              <a:t>con il mondo</a:t>
            </a:r>
            <a:r>
              <a:rPr lang="pt-BR" sz="2000" dirty="0">
                <a:ea typeface="Times New Roman"/>
              </a:rPr>
              <a:t>. </a:t>
            </a:r>
            <a:r>
              <a:rPr lang="pt-BR" sz="2000" dirty="0" smtClean="0">
                <a:ea typeface="Times New Roman"/>
              </a:rPr>
              <a:t>Sono più nella direzione del concilio di </a:t>
            </a:r>
            <a:r>
              <a:rPr lang="pt-BR" sz="2000" dirty="0">
                <a:ea typeface="Times New Roman"/>
              </a:rPr>
              <a:t>Trento </a:t>
            </a:r>
            <a:r>
              <a:rPr lang="pt-BR" sz="2000" dirty="0" smtClean="0">
                <a:ea typeface="Times New Roman"/>
              </a:rPr>
              <a:t>o del </a:t>
            </a:r>
            <a:r>
              <a:rPr lang="pt-BR" sz="2000" dirty="0">
                <a:ea typeface="Times New Roman"/>
              </a:rPr>
              <a:t>Vaticano I. </a:t>
            </a:r>
            <a:r>
              <a:rPr lang="pt-BR" sz="2000" dirty="0" smtClean="0">
                <a:ea typeface="Times New Roman"/>
              </a:rPr>
              <a:t>Corrono il rischio di vedere il Concilio </a:t>
            </a:r>
            <a:r>
              <a:rPr lang="pt-BR" sz="2000" dirty="0">
                <a:ea typeface="Times New Roman"/>
              </a:rPr>
              <a:t>Vaticano II </a:t>
            </a:r>
            <a:r>
              <a:rPr lang="pt-BR" sz="2000" dirty="0" smtClean="0">
                <a:ea typeface="Times New Roman"/>
              </a:rPr>
              <a:t>come molto </a:t>
            </a:r>
            <a:r>
              <a:rPr lang="pt-BR" sz="2000" dirty="0">
                <a:ea typeface="Times New Roman"/>
              </a:rPr>
              <a:t>distante, </a:t>
            </a:r>
            <a:r>
              <a:rPr lang="pt-BR" sz="2000" dirty="0" smtClean="0">
                <a:ea typeface="Times New Roman"/>
              </a:rPr>
              <a:t>ormai nel passato</a:t>
            </a:r>
            <a:r>
              <a:rPr lang="pt-BR" sz="2000" dirty="0">
                <a:ea typeface="Times New Roman"/>
              </a:rPr>
              <a:t>, </a:t>
            </a:r>
            <a:r>
              <a:rPr lang="pt-BR" sz="2000" dirty="0" smtClean="0">
                <a:ea typeface="Times New Roman"/>
              </a:rPr>
              <a:t>che oggi non dice più nulla. </a:t>
            </a:r>
            <a:endParaRPr lang="it-IT" sz="2000" dirty="0"/>
          </a:p>
        </p:txBody>
      </p:sp>
      <p:pic>
        <p:nvPicPr>
          <p:cNvPr id="8194" name="Picture 2" descr="http://www.girovagandointrentino.it/puntate/2004/autunno/trento/images/buon10_con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03561"/>
            <a:ext cx="297633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stpauls.it/vita/1107vp/images/liturgi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641297"/>
            <a:ext cx="3917917" cy="265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395536" y="3305889"/>
            <a:ext cx="32403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latin typeface="Arial" pitchFamily="34" charset="0"/>
                <a:cs typeface="Arial" pitchFamily="34" charset="0"/>
              </a:rPr>
              <a:t>Firenze 2011</a:t>
            </a:r>
            <a:endParaRPr lang="it-IT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72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285910" y="3933056"/>
            <a:ext cx="5400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3314700" algn="l"/>
              </a:tabLst>
            </a:pPr>
            <a:r>
              <a:rPr lang="pt-BR" sz="2000" dirty="0" smtClean="0">
                <a:ea typeface="Times New Roman"/>
              </a:rPr>
              <a:t>Il resultato più profondo del </a:t>
            </a:r>
            <a:r>
              <a:rPr lang="pt-BR" sz="2000" dirty="0">
                <a:ea typeface="Times New Roman"/>
              </a:rPr>
              <a:t>Vaticano II </a:t>
            </a:r>
            <a:r>
              <a:rPr lang="pt-BR" sz="2000" dirty="0" smtClean="0">
                <a:ea typeface="Times New Roman"/>
              </a:rPr>
              <a:t>è ancora in divenire.</a:t>
            </a:r>
          </a:p>
          <a:p>
            <a:pPr algn="just">
              <a:spcAft>
                <a:spcPts val="0"/>
              </a:spcAft>
              <a:tabLst>
                <a:tab pos="3314700" algn="l"/>
              </a:tabLst>
            </a:pPr>
            <a:endParaRPr lang="pt-BR" sz="2000" dirty="0" smtClean="0">
              <a:ea typeface="Times New Roman"/>
            </a:endParaRPr>
          </a:p>
          <a:p>
            <a:pPr algn="just">
              <a:spcAft>
                <a:spcPts val="0"/>
              </a:spcAft>
              <a:tabLst>
                <a:tab pos="3314700" algn="l"/>
              </a:tabLst>
            </a:pPr>
            <a:r>
              <a:rPr lang="pt-BR" sz="2000" dirty="0" smtClean="0">
                <a:ea typeface="Times New Roman"/>
              </a:rPr>
              <a:t>Il Vaticano II non appertine solamente al passato</a:t>
            </a:r>
            <a:r>
              <a:rPr lang="pt-BR" sz="2000" dirty="0">
                <a:ea typeface="Times New Roman"/>
              </a:rPr>
              <a:t>, </a:t>
            </a:r>
            <a:r>
              <a:rPr lang="pt-BR" sz="2000" dirty="0" smtClean="0">
                <a:ea typeface="Times New Roman"/>
              </a:rPr>
              <a:t>ma anche al nostro </a:t>
            </a:r>
            <a:r>
              <a:rPr lang="pt-BR" sz="2000" dirty="0">
                <a:ea typeface="Times New Roman"/>
              </a:rPr>
              <a:t>futuro</a:t>
            </a:r>
            <a:r>
              <a:rPr lang="pt-BR" sz="2000" dirty="0" smtClean="0">
                <a:ea typeface="Times New Roman"/>
              </a:rPr>
              <a:t>.</a:t>
            </a:r>
            <a:endParaRPr lang="it-IT" sz="2000" dirty="0">
              <a:ea typeface="Times New Roman"/>
            </a:endParaRPr>
          </a:p>
        </p:txBody>
      </p:sp>
      <p:pic>
        <p:nvPicPr>
          <p:cNvPr id="9218" name="Picture 2" descr="http://static.panoramio.com/photos/original/255975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2667000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viennaguide.co.at/bilder/moderne_architektur_u_04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61329"/>
            <a:ext cx="3552850" cy="2667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415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4572000" y="2204864"/>
            <a:ext cx="4104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3314700" algn="l"/>
              </a:tabLst>
            </a:pPr>
            <a:r>
              <a:rPr lang="pt-BR" sz="2000" dirty="0" smtClean="0">
                <a:ea typeface="Times New Roman"/>
                <a:cs typeface="Times New Roman" pitchFamily="18" charset="0"/>
              </a:rPr>
              <a:t>Il dinamismo instaurato dal Concilio  ci chiede ancora oggi una continuità </a:t>
            </a:r>
            <a:r>
              <a:rPr lang="pt-BR" sz="2000" dirty="0">
                <a:ea typeface="Times New Roman"/>
                <a:cs typeface="Times New Roman" pitchFamily="18" charset="0"/>
              </a:rPr>
              <a:t>–  </a:t>
            </a:r>
            <a:r>
              <a:rPr lang="pt-BR" sz="2000" dirty="0" smtClean="0">
                <a:ea typeface="Times New Roman"/>
                <a:cs typeface="Times New Roman" pitchFamily="18" charset="0"/>
              </a:rPr>
              <a:t>istanze di rinnovamento </a:t>
            </a:r>
            <a:r>
              <a:rPr lang="pt-BR" sz="2000" dirty="0">
                <a:ea typeface="Times New Roman"/>
                <a:cs typeface="Times New Roman" pitchFamily="18" charset="0"/>
              </a:rPr>
              <a:t>e “aggiornamento” </a:t>
            </a:r>
            <a:r>
              <a:rPr lang="pt-BR" sz="2000" dirty="0" smtClean="0">
                <a:ea typeface="Times New Roman"/>
                <a:cs typeface="Times New Roman" pitchFamily="18" charset="0"/>
              </a:rPr>
              <a:t>da realizzare dentro l’esperienza conciliare. </a:t>
            </a:r>
            <a:endParaRPr lang="pt-BR" sz="2000" dirty="0">
              <a:ea typeface="Times New Roman"/>
              <a:cs typeface="Times New Roman" pitchFamily="18" charset="0"/>
            </a:endParaRPr>
          </a:p>
        </p:txBody>
      </p:sp>
      <p:pic>
        <p:nvPicPr>
          <p:cNvPr id="7170" name="Picture 2" descr="Loading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179"/>
            <a:ext cx="4248472" cy="566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donbosco-torino.it/image/06/04/10-Vetrata_chies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225" y="249179"/>
            <a:ext cx="2212287" cy="1478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4682225" y="4581128"/>
            <a:ext cx="43542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  <a:tabLst>
                <a:tab pos="3314700" algn="l"/>
              </a:tabLst>
            </a:pPr>
            <a:r>
              <a:rPr lang="pt-BR" dirty="0">
                <a:ea typeface="Times New Roman"/>
                <a:cs typeface="Times New Roman" pitchFamily="18" charset="0"/>
              </a:rPr>
              <a:t>Due istanze di riforma: </a:t>
            </a:r>
            <a:endParaRPr lang="it-IT" dirty="0">
              <a:ea typeface="Times New Roman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pt-BR" dirty="0">
                <a:ea typeface="Times New Roman"/>
                <a:cs typeface="Times New Roman" pitchFamily="18" charset="0"/>
              </a:rPr>
              <a:t> </a:t>
            </a:r>
            <a:endParaRPr lang="it-IT" dirty="0">
              <a:ea typeface="Times New Roman"/>
              <a:cs typeface="Times New Roman" pitchFamily="18" charset="0"/>
            </a:endParaRPr>
          </a:p>
          <a:p>
            <a:pPr marL="342900" indent="-342900" algn="just">
              <a:spcAft>
                <a:spcPts val="0"/>
              </a:spcAft>
              <a:buAutoNum type="arabicPeriod"/>
            </a:pPr>
            <a:r>
              <a:rPr lang="pt-BR" b="1" i="1" dirty="0">
                <a:ea typeface="Times New Roman"/>
                <a:cs typeface="Times New Roman" pitchFamily="18" charset="0"/>
              </a:rPr>
              <a:t>“rinnovamento (restauro) razionale”</a:t>
            </a:r>
          </a:p>
          <a:p>
            <a:pPr marL="342900" indent="-342900" algn="just">
              <a:buFontTx/>
              <a:buAutoNum type="arabicPeriod"/>
            </a:pPr>
            <a:r>
              <a:rPr lang="pt-BR" b="1" i="1" dirty="0">
                <a:cs typeface="Times New Roman" pitchFamily="18" charset="0"/>
              </a:rPr>
              <a:t>“</a:t>
            </a:r>
            <a:r>
              <a:rPr lang="pt-BR" b="1" i="1" dirty="0" smtClean="0">
                <a:cs typeface="Times New Roman" pitchFamily="18" charset="0"/>
              </a:rPr>
              <a:t>sensibilità innovativa”</a:t>
            </a:r>
            <a:endParaRPr lang="it-IT" dirty="0">
              <a:cs typeface="Times New Roman" pitchFamily="18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2182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3560588"/>
            <a:ext cx="82444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i="1" dirty="0">
                <a:cs typeface="Times New Roman" pitchFamily="18" charset="0"/>
              </a:rPr>
              <a:t>1. </a:t>
            </a:r>
            <a:r>
              <a:rPr lang="pt-BR" sz="2000" b="1" i="1" dirty="0" smtClean="0">
                <a:cs typeface="Times New Roman" pitchFamily="18" charset="0"/>
              </a:rPr>
              <a:t>Metodo riformatore di </a:t>
            </a:r>
            <a:r>
              <a:rPr lang="pt-BR" sz="2000" b="1" i="1" dirty="0">
                <a:cs typeface="Times New Roman" pitchFamily="18" charset="0"/>
              </a:rPr>
              <a:t>tipo “</a:t>
            </a:r>
            <a:r>
              <a:rPr lang="pt-BR" sz="2000" b="1" i="1" dirty="0" smtClean="0">
                <a:cs typeface="Times New Roman" pitchFamily="18" charset="0"/>
              </a:rPr>
              <a:t>razionale”:</a:t>
            </a:r>
            <a:endParaRPr lang="it-IT" sz="2000" dirty="0">
              <a:cs typeface="Times New Roman" pitchFamily="18" charset="0"/>
            </a:endParaRPr>
          </a:p>
          <a:p>
            <a:r>
              <a:rPr lang="pt-BR" sz="2000" dirty="0">
                <a:cs typeface="Times New Roman" pitchFamily="18" charset="0"/>
              </a:rPr>
              <a:t> </a:t>
            </a:r>
            <a:endParaRPr lang="it-IT" sz="800" dirty="0">
              <a:cs typeface="Times New Roman" pitchFamily="18" charset="0"/>
            </a:endParaRPr>
          </a:p>
          <a:p>
            <a:r>
              <a:rPr lang="pt-BR" sz="2000" dirty="0" smtClean="0">
                <a:cs typeface="Times New Roman" pitchFamily="18" charset="0"/>
              </a:rPr>
              <a:t>Nasce dal </a:t>
            </a:r>
            <a:r>
              <a:rPr lang="pt-BR" sz="2000" b="1" i="1" dirty="0" smtClean="0">
                <a:cs typeface="Times New Roman" pitchFamily="18" charset="0"/>
              </a:rPr>
              <a:t>movimento liturgico</a:t>
            </a:r>
            <a:r>
              <a:rPr lang="pt-BR" sz="2000" dirty="0" smtClean="0">
                <a:cs typeface="Times New Roman" pitchFamily="18" charset="0"/>
              </a:rPr>
              <a:t> </a:t>
            </a:r>
            <a:r>
              <a:rPr lang="pt-BR" sz="2000" dirty="0">
                <a:cs typeface="Times New Roman" pitchFamily="18" charset="0"/>
              </a:rPr>
              <a:t>(</a:t>
            </a:r>
            <a:r>
              <a:rPr lang="pt-BR" sz="2000" i="1" dirty="0">
                <a:cs typeface="Times New Roman" pitchFamily="18" charset="0"/>
              </a:rPr>
              <a:t>Sacrosanctum concilium</a:t>
            </a:r>
            <a:r>
              <a:rPr lang="pt-BR" sz="2000" dirty="0">
                <a:cs typeface="Times New Roman" pitchFamily="18" charset="0"/>
              </a:rPr>
              <a:t>). </a:t>
            </a:r>
            <a:endParaRPr lang="pt-BR" sz="2000" dirty="0" smtClean="0">
              <a:cs typeface="Times New Roman" pitchFamily="18" charset="0"/>
            </a:endParaRPr>
          </a:p>
          <a:p>
            <a:r>
              <a:rPr lang="pt-BR" sz="2000" dirty="0" smtClean="0">
                <a:cs typeface="Times New Roman" pitchFamily="18" charset="0"/>
              </a:rPr>
              <a:t>La </a:t>
            </a:r>
            <a:r>
              <a:rPr lang="pt-BR" sz="2000" dirty="0">
                <a:cs typeface="Times New Roman" pitchFamily="18" charset="0"/>
              </a:rPr>
              <a:t>liturgia </a:t>
            </a:r>
            <a:r>
              <a:rPr lang="pt-BR" sz="2000" dirty="0" smtClean="0">
                <a:cs typeface="Times New Roman" pitchFamily="18" charset="0"/>
              </a:rPr>
              <a:t>è stata incrostata da devozioni diverse che nascondevano l’essenziale dell’atto liturgico. </a:t>
            </a:r>
          </a:p>
          <a:p>
            <a:r>
              <a:rPr lang="pt-BR" sz="2000" dirty="0" smtClean="0">
                <a:cs typeface="Times New Roman" pitchFamily="18" charset="0"/>
              </a:rPr>
              <a:t>Principio della </a:t>
            </a:r>
            <a:r>
              <a:rPr lang="pt-BR" sz="2000" dirty="0">
                <a:cs typeface="Times New Roman" pitchFamily="18" charset="0"/>
              </a:rPr>
              <a:t>riforma liturgica</a:t>
            </a:r>
            <a:r>
              <a:rPr lang="pt-BR" sz="2000" dirty="0" smtClean="0">
                <a:cs typeface="Times New Roman" pitchFamily="18" charset="0"/>
              </a:rPr>
              <a:t>: Ritornare </a:t>
            </a:r>
            <a:r>
              <a:rPr lang="pt-BR" sz="2000" dirty="0">
                <a:cs typeface="Times New Roman" pitchFamily="18" charset="0"/>
              </a:rPr>
              <a:t>ad uno stato di purezza </a:t>
            </a:r>
            <a:r>
              <a:rPr lang="pt-BR" sz="2000" dirty="0" smtClean="0">
                <a:cs typeface="Times New Roman" pitchFamily="18" charset="0"/>
              </a:rPr>
              <a:t>antica</a:t>
            </a:r>
            <a:r>
              <a:rPr lang="pt-BR" sz="2000" dirty="0">
                <a:cs typeface="Times New Roman" pitchFamily="18" charset="0"/>
              </a:rPr>
              <a:t> </a:t>
            </a:r>
            <a:r>
              <a:rPr lang="pt-BR" sz="2000" dirty="0" smtClean="0">
                <a:cs typeface="Times New Roman" pitchFamily="18" charset="0"/>
              </a:rPr>
              <a:t>“purificando</a:t>
            </a:r>
            <a:r>
              <a:rPr lang="pt-BR" sz="2000" dirty="0">
                <a:cs typeface="Times New Roman" pitchFamily="18" charset="0"/>
              </a:rPr>
              <a:t>” la liturgia dalle </a:t>
            </a:r>
            <a:r>
              <a:rPr lang="pt-BR" sz="2000" dirty="0" smtClean="0">
                <a:cs typeface="Times New Roman" pitchFamily="18" charset="0"/>
              </a:rPr>
              <a:t>sovrastrutture </a:t>
            </a:r>
            <a:r>
              <a:rPr lang="pt-BR" sz="2000" dirty="0">
                <a:cs typeface="Times New Roman" pitchFamily="18" charset="0"/>
              </a:rPr>
              <a:t>che furono aggiunte nei secoli. </a:t>
            </a:r>
            <a:endParaRPr lang="it-IT" sz="2000" dirty="0">
              <a:cs typeface="Times New Roman" pitchFamily="18" charset="0"/>
            </a:endParaRPr>
          </a:p>
          <a:p>
            <a:r>
              <a:rPr lang="it-IT" sz="2000" dirty="0" smtClean="0">
                <a:cs typeface="Times New Roman" pitchFamily="18" charset="0"/>
              </a:rPr>
              <a:t>Restauro «razionale» della celebrazione liturgica</a:t>
            </a:r>
            <a:endParaRPr lang="it-IT" sz="2000" dirty="0">
              <a:cs typeface="Times New Roman" pitchFamily="18" charset="0"/>
            </a:endParaRPr>
          </a:p>
        </p:txBody>
      </p:sp>
      <p:pic>
        <p:nvPicPr>
          <p:cNvPr id="8194" name="Picture 2" descr="http://1.bp.blogspot.com/-Tdb9bIpQnT8/TZKFTTBvAVI/AAAAAAAACoI/WtSWrZbbIf0/s1600/Schermata%2B2011-03-30%2Ba%2B03.09.5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5" b="5621"/>
          <a:stretch/>
        </p:blipFill>
        <p:spPr bwMode="auto">
          <a:xfrm>
            <a:off x="514618" y="404664"/>
            <a:ext cx="5829300" cy="295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larepubblicanews.it/uploaded/images/norm/chitarra_1403201118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0743"/>
            <a:ext cx="1905000" cy="145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085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619672" y="3567500"/>
            <a:ext cx="706665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i="1" dirty="0">
                <a:cs typeface="Times New Roman" pitchFamily="18" charset="0"/>
              </a:rPr>
              <a:t>1. Metodo riformatore di tipo “razionale”:</a:t>
            </a:r>
            <a:endParaRPr lang="it-IT" sz="2000" dirty="0"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pt-BR" sz="800" dirty="0" smtClean="0">
              <a:ea typeface="Times New Roman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pt-BR" sz="2000" dirty="0" smtClean="0">
                <a:ea typeface="Times New Roman"/>
                <a:cs typeface="Times New Roman" pitchFamily="18" charset="0"/>
              </a:rPr>
              <a:t>Lo stesso principio applicato all’</a:t>
            </a:r>
            <a:r>
              <a:rPr lang="pt-BR" sz="2000" b="1" i="1" dirty="0" smtClean="0">
                <a:ea typeface="Times New Roman"/>
                <a:cs typeface="Times New Roman" pitchFamily="18" charset="0"/>
              </a:rPr>
              <a:t>ecumenismo</a:t>
            </a:r>
            <a:r>
              <a:rPr lang="pt-BR" sz="2000" dirty="0">
                <a:ea typeface="Times New Roman"/>
                <a:cs typeface="Times New Roman" pitchFamily="18" charset="0"/>
              </a:rPr>
              <a:t>: </a:t>
            </a:r>
            <a:r>
              <a:rPr lang="pt-BR" sz="2000" dirty="0" smtClean="0">
                <a:ea typeface="Times New Roman"/>
                <a:cs typeface="Times New Roman" pitchFamily="18" charset="0"/>
              </a:rPr>
              <a:t>proporre una relazione tra i capi delle Chiese che riflettano sulle relazioni che erano nel primo millennio. </a:t>
            </a:r>
          </a:p>
          <a:p>
            <a:pPr algn="just">
              <a:spcAft>
                <a:spcPts val="0"/>
              </a:spcAft>
            </a:pPr>
            <a:r>
              <a:rPr lang="pt-BR" sz="2000" dirty="0" smtClean="0">
                <a:ea typeface="Times New Roman"/>
                <a:cs typeface="Times New Roman" pitchFamily="18" charset="0"/>
              </a:rPr>
              <a:t>Della </a:t>
            </a:r>
            <a:r>
              <a:rPr lang="pt-BR" sz="2000" dirty="0">
                <a:ea typeface="Times New Roman"/>
                <a:cs typeface="Times New Roman" pitchFamily="18" charset="0"/>
              </a:rPr>
              <a:t>figura </a:t>
            </a:r>
            <a:r>
              <a:rPr lang="pt-BR" sz="2000" dirty="0" smtClean="0">
                <a:ea typeface="Times New Roman"/>
                <a:cs typeface="Times New Roman" pitchFamily="18" charset="0"/>
              </a:rPr>
              <a:t>del vescovo di Roma del primo millennio non si deve eliminare ciò che </a:t>
            </a:r>
            <a:r>
              <a:rPr lang="pt-BR" sz="2000" dirty="0">
                <a:ea typeface="Times New Roman"/>
                <a:cs typeface="Times New Roman" pitchFamily="18" charset="0"/>
              </a:rPr>
              <a:t>é </a:t>
            </a:r>
            <a:r>
              <a:rPr lang="pt-BR" sz="2000" dirty="0" smtClean="0">
                <a:ea typeface="Times New Roman"/>
                <a:cs typeface="Times New Roman" pitchFamily="18" charset="0"/>
              </a:rPr>
              <a:t>essenziale, ma trovare una forma praticabile ecumenicamente del ministero </a:t>
            </a:r>
            <a:r>
              <a:rPr lang="pt-BR" sz="2000" dirty="0">
                <a:ea typeface="Times New Roman"/>
                <a:cs typeface="Times New Roman" pitchFamily="18" charset="0"/>
              </a:rPr>
              <a:t>petrino. </a:t>
            </a:r>
            <a:endParaRPr lang="pt-BR" sz="2000" dirty="0" smtClean="0">
              <a:ea typeface="Times New Roman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pt-BR" sz="2000" dirty="0" smtClean="0">
                <a:ea typeface="Times New Roman"/>
                <a:cs typeface="Times New Roman" pitchFamily="18" charset="0"/>
              </a:rPr>
              <a:t>É il tipico esempio di un </a:t>
            </a:r>
            <a:r>
              <a:rPr lang="pt-BR" sz="2000" dirty="0">
                <a:ea typeface="Times New Roman"/>
                <a:cs typeface="Times New Roman" pitchFamily="18" charset="0"/>
              </a:rPr>
              <a:t>sistema </a:t>
            </a:r>
            <a:r>
              <a:rPr lang="pt-BR" sz="2000" dirty="0" smtClean="0">
                <a:ea typeface="Times New Roman"/>
                <a:cs typeface="Times New Roman" pitchFamily="18" charset="0"/>
              </a:rPr>
              <a:t>inovatore di restauro razionale.</a:t>
            </a:r>
            <a:endParaRPr lang="it-IT" sz="2000" dirty="0">
              <a:effectLst/>
              <a:ea typeface="Times New Roman"/>
              <a:cs typeface="Times New Roman" pitchFamily="18" charset="0"/>
            </a:endParaRPr>
          </a:p>
        </p:txBody>
      </p:sp>
      <p:pic>
        <p:nvPicPr>
          <p:cNvPr id="9218" name="Picture 2" descr="http://2.bp.blogspot.com/-aLfbhe1T4q4/ThX99-MgaFI/AAAAAAAAA58/4DOSLWXL7hU/s320/ecumenism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752528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nicolaiannazzo.org/wp-content/uploads/2010/07/ecumenismo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32656"/>
            <a:ext cx="3528166" cy="211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t1.gstatic.com/images?q=tbn:ANd9GcSVSNKjJgSD3fq37ZOeZanQL9U_3qiY4FHplTrQtcYkZLUxG7MFA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67500"/>
            <a:ext cx="1146865" cy="191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42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096491" y="3573016"/>
            <a:ext cx="6867997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i="1" dirty="0">
                <a:cs typeface="Times New Roman" pitchFamily="18" charset="0"/>
              </a:rPr>
              <a:t>1. Metodo riformatore di tipo “razionale”:</a:t>
            </a:r>
            <a:endParaRPr lang="it-IT" sz="2000" dirty="0">
              <a:cs typeface="Times New Roman" pitchFamily="18" charset="0"/>
            </a:endParaRPr>
          </a:p>
          <a:p>
            <a:endParaRPr lang="pt-BR" sz="800" dirty="0" smtClean="0">
              <a:cs typeface="Times New Roman" pitchFamily="18" charset="0"/>
            </a:endParaRPr>
          </a:p>
          <a:p>
            <a:r>
              <a:rPr lang="pt-BR" sz="2000" dirty="0" smtClean="0">
                <a:cs typeface="Times New Roman" pitchFamily="18" charset="0"/>
              </a:rPr>
              <a:t>Altro esempio é l’evoluzione teologica post-concíliare di ritorno alle fonti bibliche </a:t>
            </a:r>
            <a:r>
              <a:rPr lang="pt-BR" sz="2000" dirty="0">
                <a:cs typeface="Times New Roman" pitchFamily="18" charset="0"/>
              </a:rPr>
              <a:t>e </a:t>
            </a:r>
            <a:r>
              <a:rPr lang="pt-BR" sz="2000" dirty="0" smtClean="0">
                <a:cs typeface="Times New Roman" pitchFamily="18" charset="0"/>
              </a:rPr>
              <a:t>patristiche per recuperare diverse dimensioni che sono state nascoste col tempo. </a:t>
            </a:r>
          </a:p>
          <a:p>
            <a:endParaRPr lang="pt-BR" sz="2000" dirty="0" smtClean="0">
              <a:cs typeface="Times New Roman" pitchFamily="18" charset="0"/>
            </a:endParaRPr>
          </a:p>
          <a:p>
            <a:r>
              <a:rPr lang="pt-BR" sz="2000" dirty="0" smtClean="0">
                <a:cs typeface="Times New Roman" pitchFamily="18" charset="0"/>
              </a:rPr>
              <a:t>Questo </a:t>
            </a:r>
            <a:r>
              <a:rPr lang="pt-BR" sz="2000" dirty="0">
                <a:cs typeface="Times New Roman" pitchFamily="18" charset="0"/>
              </a:rPr>
              <a:t>sistema </a:t>
            </a:r>
            <a:r>
              <a:rPr lang="pt-BR" sz="2000" dirty="0" smtClean="0">
                <a:cs typeface="Times New Roman" pitchFamily="18" charset="0"/>
              </a:rPr>
              <a:t>innovatore di </a:t>
            </a:r>
            <a:r>
              <a:rPr lang="pt-BR" sz="2000" dirty="0">
                <a:cs typeface="Times New Roman" pitchFamily="18" charset="0"/>
              </a:rPr>
              <a:t>tipo restaurativo </a:t>
            </a:r>
            <a:r>
              <a:rPr lang="pt-BR" sz="2000" dirty="0" smtClean="0">
                <a:cs typeface="Times New Roman" pitchFamily="18" charset="0"/>
              </a:rPr>
              <a:t>permette di raggiungere qualque livello </a:t>
            </a:r>
            <a:r>
              <a:rPr lang="pt-BR" sz="2000" dirty="0">
                <a:cs typeface="Times New Roman" pitchFamily="18" charset="0"/>
              </a:rPr>
              <a:t>o</a:t>
            </a:r>
            <a:r>
              <a:rPr lang="pt-BR" sz="2000" dirty="0" smtClean="0">
                <a:cs typeface="Times New Roman" pitchFamily="18" charset="0"/>
              </a:rPr>
              <a:t> istanza della vita cristiana, rileggendo l’itinerario ed i momenti di sviluppo, rivelando contemporaneamente i momenti di deformazione storica. </a:t>
            </a:r>
            <a:endParaRPr lang="it-IT" sz="2000" dirty="0">
              <a:cs typeface="Times New Roman" pitchFamily="18" charset="0"/>
            </a:endParaRPr>
          </a:p>
        </p:txBody>
      </p:sp>
      <p:sp>
        <p:nvSpPr>
          <p:cNvPr id="3" name="AutoShape 2" descr="data:image/jpg;base64,/9j/4AAQSkZJRgABAQAAAQABAAD/2wCEAAkGBhQSERUUExQVFRUWGBoYFhYYFxcdGhgaFxcYGBoYGBgXHCYeGBwjGhkYHy8gIycpLCwsFx4xNTAqNSYrLCkBCQoKDgwOGg8PGiwiHyUsLCwsKiksLCkpKSkpLCwsLCksLCksLCkpLCwsLCwsLCksLCksLCwpLCwpKSwsLCwsLP/AABEIAM0A9gMBIgACEQEDEQH/xAAcAAABBQEBAQAAAAAAAAAAAAAEAQIDBQYABwj/xABCEAABAgMFBQYEBAMHBAMAAAABAhEAAyEEEjFBUQVhcYGRBhMiobHwMkLB0QdSYuEUkvEVIzNygqLCFiRDshdTg//EABkBAAMBAQEAAAAAAAAAAAAAAAECAwAEBf/EACsRAAICAgIBBAEDBAMAAAAAAAABAhEDIRIxQQQTIlFxMmGRFCPw8UKBof/aAAwDAQACEQMRAD8A8inqqYgK4ln4xATBGdjgqEMyGx0YA4KhCqEjoxti3o69CNHQDWdehHhYbGCK8JejoVoxjiqEKo4wkYA94UGEEcYARwMK8NEOjBHRwMNMcIJrHFUIaQhjjGMKD76RwMII54xh16OeEjmjGOeFeEMc8Yw4GHPEcOBgGDbKvH9vecdDbJCwUEEnmpgcxPOxMQtGYrEhRHCOEY1CwjQojowDjCQ4iGtGDQsNMKDCGME4R0cI5oBjoSOMJGAOBhYaIWMEV4V4SOjGHPCw2FgmOMc0LHQDCiFTu94wgEGbJnBE+UslgmYhRrgygT5Rm6RkTbT2HNkIlqmSZsu+mpWgpDkqus4DOkOxqWJwivj238V0PIWVOQlIUGNPEuWHGV4G9XQ748UWalgw0rTdWEhPkrYWqGRzQqYSKAOAhwEKE+Wu6Futm9TwyrAME2NLmmkLC2Qg4BqZE/UmEghA52JiIiJZ4qeMRGMARoUxzxxEYBxEJDoQmMZHQ0wpjowRIQwrRyoxhsdHCFMAwjwkLHNGAKDCwiUw9owRjw4QvdwtzlGMNEOhVSSGcEaOPvDWjJmOhSI4GL3bWyBLkSFgB7o7xiXvKF5LulIqHwvNQPCymotJ+QpWUafflFjsKySpsy7NWtAukpKAgqKryWAC1JGBJx+WK4H0iSU94AYuG4vTzhpLQEez9rO0ku1WcyVyZ0u8kjvD3B+YLJYTSR8OB1jxueAFEJJKXIBOYyPMVj1TaXZIIsyETFpVNKVIXNBHjJ8QLGrpAIqcI8ttdnuTFIcG6SH15RzenkmnTHmqZBDxo54Qx4ck6+9I6RCRcy8okgOS5yyhuuHCsNI0iSUS+r05HEUrGMT2ReNH6/SOhJJY5Ycc4WNQQOfjziIxLONTxiGCYUQt794YIcYwDhHQoh0qWSWAcnIYwLChjRzRvdkfhLOny0zVTpMpBD+K+SCCQoEAMGbWLSX+ElnHxWyYpse7sxY7krUtiYi/UY1qx/bkeWwrR6/L/Cyw5zLVzCAT5Mnzg+R+HmzpdTImzTpMmU/2kDyiX9Xj8B9pniF2Jf4JbOELbW6purR7/KsMuUkGRZbOhyQ5RVJSWLlr3t846dKUpr3d4YIl/VSq5ZQj9X+wyxLyzwWw7LmTpiZcuWpa1YIAL8dw3x6hsr8HJKBLFrnTDNWCoy5QTdSzOm+cSHSOJjWSbOJagtKQlYoFBISSMWdID8DpGmsE4TkUYKHiG4/UGlNGzwjk9TOWloPBR/cxsv8ADbZqKdyo71rV5h/pHDsBs0H/AAUnnN6UMatYFSxDFiNDi1YVEsGlNR5xBOb8v+R2yhs/ZiwJp/ByFYB1SweQvuRX6QfZdkSJZ/urJZ5e8S5YJ4kJieclju9mkFKZabz4YhnY/m4HHnA5S6s2is2xYJNrQZNoQDLVQKSACg5KScX34ZR412j/AA7n2eaZaUlYxSaeNNGUklgXJZsQfP23uaOPE7UAyNS29qtSHW/ZInSrk0EDFCndSSR7cPUb4riyTgCUUz5mmySklJBBBYg0IIxBGTERoO0SGstkN5ZvIzw8IAqN1AN0aTt52NN5Swk96zraomJA/wARIzUzOBoTq1Ht2YZlhsiR41IBvUr4kghuF1QPB47Pc5uD/n+CXGrRk3jgcYkVIUMUqFMwRmNYakx1okeoSdkzk2S9OniYpPw+ILF3wMLxcFio4j/xirGPN7dZjLmKQ95iz65uRkaxu+z2zpqrAiaohSQShCVzZqXqpggAXRgavRsoxW0bKoTlggkuTnUE0Occ2F/JopIBheMSfw6vynnDTJOhjpEOSffnCg1eESku3vzh6ZJOA9PvAZiSzmOiSyyS+nMfUx0MmgoCnYmIYmnYmImjMxyR1iZMhRTeuqKQQkqALOQSA+pAJ5GIkFvfoY0+wSVWW7+W0pPWSr0ZucTnLirMleik2bsxc+YmXLDqVrQAak6CNxs3s7JkocMqcEjxeJg4IIAOHxM+7i9RsacqVa5Z3kNq4IGGdTF3PPipo3RTiked6mc5S4rS7OzDGKjfk3vYG0ifZZsv5krKxxV4qf6gesWouqTRr3B/eWcUv4eyO5nEZTEhuVQOgVGotNmurWKM7/zC8KYajlEklJWCWmV0uyKOCX4A/wBIbOsKkBJUwqzDn8Rw6Rby7SWYfT6UiJc0KLFn1Jc8sWiSVGeyrkSb96XgVMpJ/WkMf5k+E9cYPsWzkFIvFV4gO1AnUZuRhXpEc2UkNddwQQWb13QeZBJKkkAKD3SMFA+ICtIZtClZbrHdNCFJYl6kgb2oP2gSy20yZgV8pooa/vmOesWU9a2Ljw4F1BmzzEVE66PmTXeMtK+fGMpJB4tmotlnvJ7xFXDlvmTu3wBITV2cZHCGdm9p3T3SywPwHRWY4H1gu0Wfu1lh4TXOheoHV4rpqxOnTI58vM4Pu6+98QIm3FOmowI3aGJFWnGrDMezWEFw41J0B9TCSSYy0GJAZwS2VWZhhubzERzJzoKXrkfPGB0WhiQ3hUwqXYjMxBdLsct/sQeSXZkiS1WZE0XJgriCKEb0+VPY857bdlFyBfQPA5Uq67MQoFSRkPEXTlVnj0I2c414ksRwf1EFWa0BY7qcAoFgDkdKHA6Q8ZLwBpnzxMBGZ89axGFk0PD6NG57b9iVWSYpaAVSFuR+k4kH3hXUDGLkMp47IysRo2Fh2in+HkSnACbhxD/rYCpGBGZwq8ZXalqSqdNUl7t4BJIIJAzII1I6Rreycm7IU81QvAkpStSRi3iALEs+OTYxldvyAicUpDacMq/WI4muTQZLplVOmjlxiWyWgIJ8F4kUcXm1ofWGCWR+8PTZSVM3Fn3HLGpjpdAQrpPiLOcPDQ1IyDM8NF16da+/KC5NlIBDGuRDPxgk2RsgTR6bmwHrCOSQ1WSbKtISGYcwI6HIksaBqZV+xjoWovYTIzmc8YiA3Qf/AARJJduRJxbcPODLNsYqFEE3c1PdrUHIM/1jslJIgotlGIvez1suBSTgpSejKSfInm0HWXsy6vFVIrQNq2GGG+INobMMpZugBBdvIt6b6xCU4z+JRQlHZPPtIvy1gsQoEb2b7tGpnWO7aO70OueP7NGMEt1oHulf+Meg7VsSv4s4EKKVCuLuAeJIbnvjz/UKq/DOrF0zQ7MHdiWR8pDdQPQ+sbicHuqyUlv+Sfr1jF2GUooY1dI60Hsxq9iTb9lQTVSWB/0Fn6ViOB9oGddMitEirZFwXHkeLQwyABRgctOkE2mgJAJBrRvpwivVMUTQEcR91CGmqEWzpqCznAaf0giyz3vJepBUk6KYuK+6QMpKjVTkZuR6AmIlqIIIehBrry1w5iObk+RTimiFVnvklZdT1c8Kw6bZ5aUkgqPJkk6YYcINt0iqZiMDjuyIhCxNfV3PPdDNy8CqihVLyw0+30jU7OtgtEopV/iIa9v0X9D/AEisnWdJxY3RUYny5c4Gk2i4sTZZcoxH5kZg8s90Xxv7EkrLJMkgl8vI6cI7uxeD7892sWFoQmYgTZdQ1RmRmOI/aB7PaCkEUOhOYOoByh5Rr8CqTaK8y8SKhsd33hyZ2XzDPUNrrBCzRgOregdoEtIzGI9u0I0FNs4hnLt66REJZPEYw7EeRGhb0avKOk016n6D6xJqmV8FjKaajuLQl0rBAfPccwcCD7PlPbfsMuyLceKzqJurYkoOIBCeb0ODgYgelqLprlhy5vBci1pnJMmcAoKDVwOgO/Q/1jrx5KIyieP7FsMtIN5a1AigSQBxcAuOefKGW7s6hZKklQJJdy9MqmpwGOrxcdtPw/m2NSp9krKNVSyHA1vA4YfEG3tnnv7fMwBKEkLzQQHBGVSL3J94g8ZqXOLNqqAJuyVodlJpkTU4/pI1yiOwywfE5D1pR8U6aiJ0WK1T0KmpTeQkspSSkJ6u5Adycnq0XGz+yq0S03ikEkkMoKBBbCjZEu9XyatJTio7asEU2+itlyscC2BD4YVf3WF7pqkv9cOpesaCTsUAOqo4jV6sH/pDkypV5KbiTeHhZRP6qvqmv9Yl7qfRbiUclBIckj2H4ZR0XadhpIo+rDSOhlnggcGAWaxyyVJIdnLlRahIyI0HvGyGzJIoLlQSTUEbyUqcFjnrAVtmBJLEAlRGmIIxOANc8oRazexKqAUClYH9IrFJpvyNYaqwJRVJvJYVckOHdL7hSuEZztDNBXLDZOS1SwAFTiGyyjRJJuqBIc0ADfYEHjGU2qhp4BxAD87x9AOsTxL5Gm3RACDMl41KBgKuUhnxGJj0bb6ay1tUXTj/AKi9X+URgFIabLYOQpDcik+rxvO0BvBvy0J8k+ahEfUdxKYumaCwKdwDh574veyy/FORRnSof6goH/1HWMzsia6Xzup8wPtF5sZdy1AHMFPF6jziGP4zT8ByfKDRbW/wtQm6asciCOn3gVBcCjcw8W20EgEE4Gh6RTTlEKKTdx8IAq3+V/MRbNit6dHNCeh6wNB1L+kBi0JKiAzijUfezdYVCr1RqKmr45Yc4gmzAKEZvlidcniTglrspGRYWOfevS9QSOIxHSAF18J8284ZZp1QoYg03t7MEbSl+K8nBQcUfHGkB6MDfxQYFKkAjIO+h365QOqZdJY0IwoddOGBh/cVYgkaAgOR+ZRqzZAdY5QLMEBNPlBKtcSp4fm/oWg3s/tHul3FFkLLB28KqergcWi02jYggggeFTuKUJri/GMnMUMD3m564+kanYW0RaZXdr+NIx/MnALHRj+8XxvkuLJzXF8kCTJLtW6Hch3OmXXGCU2SWhOBJOZx4ClIYZV1ZBFRQcd3KDbPsxRx8I6k/QecaMW9UZspptnLXki64wJwIypvGMS2fZy1gKCSl8QRhwdovpkqTJF9ZSlvmWR6mnSM/bvxNsiKIKpp1Qnw/wAyiBDe0v8AkwKbf6UHI2CrMjmT6BnggbCSzE03MPOpjF278VphH91KSN6je8k3RpnFLP7cW1b/AN8Ug/lQhI4A+I0/zRv7aGUcjPW1oAFWu4Vw5k4848g7d9jpKVd/ZJyEqSoNcWHlkEMPCXCXZj8poaM1TarYpZeaszCfzqUo+ajA4np+UFx8OQFMdTwge59IZYq7YNZ+2dpEy6taJS5YYhSCUrrU+HBWYahqzOBFgvb8wggzJykqqXuJTeAfwAJvoS5AICnpkYBtciXORcmhin4JqR4kD8igfil1wyypSBNmbXNnmBEwJKCXdjUCl5JNTwNRvaDwhJNxjsytab0Hqs82eq9enXiAPjW2DEBm53kniYutldl1ylBV4BqXQHocQRS6C3ywXZbchQdGByBoKxYptRCWvA7o5p5ZtUtFVjXZAqzqGQbe/oax0PVOc1821OTx0TuRQpVbPQlZJGZpjmWYHCJF3VfCsJI/S+YxKsDvG7SHkBiK/EcgXrXMCAyghQoQA9SUjHIi8WZh5R6M3sjGg2RJUFJSrUPUUL7twwjMdqUtaSK4S3YH8qh9o19jcqdIFGzGhAOFcSaacIo+0VnvWleBdMtWVQkEaapOLc4SDqX/AEGStFB3B8JP5g1d7dXj0za1lvCdoUlXQhX0jFrQAtCGxUAeJcj0TXdG+mTLyUg/NLLt/lALU1LRHM7SZSCoi2LJZCV5kB2w8Kvs8W6fCpKmwavMmAtkS/7sbn9SfrB04+Efb3k3SOST0UpWa21C9KcaP75RT2tNLzPTdv68DFlsefekp3Buh+0Cf2Sq8rxsHowwr76x6UvnFSR5sfi2mU1rtgcBlEY3sKlmwc766wL3F8gggtmyTiagMHfnGrGy04KdW4s3QCHT7RJkDxlCBvIH9YHtt/sNzX5KSy7KU94gnT6UGA4vFinYyiGKmADAAD1O/hANr7f2SWKKKzolJx4lozm0/wAVjhKlpD4Fan6JTnE3HHe9hSyeNG2s2xZaE18WfiYnrAtotVjlKN5chKs3KH6Yx5vtDbVrtI8InKGZqEjgkMG4mAJGzGJBWAr5rs0PzEtKgOsJLNGK0iscLb2z0DaG3rCUkKmyW0YPXBqb4qrHaUJmJXImpJBdCQaeKhQrRJAboYzNvT3YYFCgc3N8a1o4PPOkVFraSDMUspJqhGa8AWDuzfM4GFcoim8u4aZVQjFb6Pd9nWqVOT3yWBa6p8UlOKVaEH20ZftD+J0qU6bMBNWKXy/djfSq+TDfHmMjtKpcpYVMWhC1gLBJF5SUhPjoBRLO5wbdEEu2SgCA2LBnPmHTSOx5ZVVb8kFgjdthm0trzJ6r01apiv1YcvlSNw0gIzBiphhhj9BkcIUWiWnEimJoM64PAk3bEgfOpZOUsHoSQG84nuXhlvjHtk5tStAKAup6cBQPxxhkycrCqi2X3pFdN7Rt/hSQGzmEk7/hY+cDT9o2hYqoIBwAAQ+4AC8YtHDLyq/JKWVeC0UFgXlqRLG9QfoOAgNe0UJfGYcmwNdaab4I2V2CtM9N8JDfKVqCL2Hw3nUeLAYxbS/wz2gzpkSkjdMlKPMrVzpB9zCnTkr/AIJS5d0ZkbQnre4EoGrP/uVgYKRsGbMSFzpwQjEFamfeGYHOsaaX+FG0V43ED9U1NP5AXi7sP4MLWxtVp0F1CbxYUACl4BnyjS9Rij1JL/0X8mS2RdlpUmV3s5TVmKJEsGhoAK+Yi/kzVqD92ocMucXNl7PSbPMXZ0pPhYgqINJj4n5S6TgBRoOXZ7n5eRrHm5vUwb15O/FjqJV2WznEuODDqWrhpHRYjEkc46JcivEzs2wlRGQUTQuCzjLEV9Ylk7IQVm+xAoKEAuojEtR/Zwi6kS1qdkiSH3FSqpyScOJ5REJMsrIAvrwJxLXiGchhowwj1JzOVIWz2W4LqUigYB6s2DCvXWM3tSaBaUk4BABHGYuvMEmNhY7LcGATuAHLCMT2lS1pW2XdAj/8nfzHWI4/lJjS0iHaIu3Zh+WaKUFBLL8I3Qlky5RIunuheGYdNccwR5Rh+0b/AMO2q36oUn6xuLTae7lAqr4Lu8qva/6vWDNfBGjd6J9iKNzH4VKSeSvSDJ6wDXR953ADExk7H2qk2cl1XnJJCakFhUgkAPQ40iq2z2+nTnTLHco/MPFMu6Pgl/08HicMLkhpSpmzsv4hIsy1ylSZy2I+AIcFQdlXlAJL5OTi7NA9p/F4uyLOEA4KmTLyucuWNP1xhbFtFMuWEkqU6ip0IUMQAQFKZ8NDjlHDaKU/BISn9U1RUcdLz79ItGWSK4xWhJY8b+T7NFbO31rneFC5lcpaAgHiT4gOCniltGzZi1X50xMsmpvTFFX1JgFe0J6jWaUjRLJ8kwMZ4FLwUc7y+Llk1HMwvHI/Jk4LpFzNkSEfFMK9MR0BqfKOlbUuv3Mo8RLJPEkxnp200pBLpDYsEj/2eK207eSR8JXxXMYcgw6aQ69NKX6hHmSNTb+0E1dFqYZAktuASABAQ2xcPjKgGKrqR42SHcAs/UUB0jMp2lOXRLJH6XDg/qJveccLKMSCAmpUWdR515VPWL/00UqZL35XaNPI2xOVWVZ64JmTFAgHF7oT41biTXEGKWfaLiyaz571USSkKrioteO6Kr+0PlClkHEuTyA0oMYkQtah/dy2BcO7qoE450BDPTFsDFYYVBUgSycuwyxzZ0sqV3wSVF1hVxQJNSSCSHemHMRJPt6XdRs51aWC+8+INygL/p2atiyiSHq3lXDf5QfK7Fre7dW/IeZpBlLH5YFzXSAplsSrBUkDTurvoSPOGhctqlSi/wCZgK5JYP8AzGL2R+Hk05EcSPoK8ov9l9hpMlLzAZitx4UAoX5xGfqcUOnY0cWSXZiZUpS6S5ZS+B3UyHq5jRdm+xZmzjfUTLDd4oZihuA4OWZ9HxjYy9jhxLloAWvLQBi6jm3QaGNTs3ZyZaEy0fCKk/mUcVHj6AR53qfXuEKjpv8Ayy8MG9hFlAOJAGAD5ZAQXKlJGHh4FtN/CFTJGmG4RKiSNI8BRtl5SCLKquJPOIds7QTIlKU+RMPBCEk5DGPOO2O2zOmFP/jR8R8/oY68UZS+H+USjC5X4IdkbSQibOmTlAd6kFLuSyVEZAtilsHaLCb2nkvVd7/Kje2LY8YwgmmYpSjQYDGgGQ5eYi22DsxUxZUxuoDk4NUMH1Po50j0suGH6peC8Ho1Nn2iZib6EquOzs5fH4cAGIr+8dCJYegdsBgA+UdHEknuihYCQALrBqN/MMzE8qQ9UhgzGjUBJ9tEki0DhTSuWsTrnhiBv5YnI+3j0pWcwMtFHjDbYsZVaplfiII3BKAgeYI5GNyVE4/SPOO0G1O5tBdyVy0MBixK6je5J3Xof06bbr6EyOuxm3bYkrQHHxAqxwvFRIbHIRNtvtkpRCZUtIuOLyyzktUJUzNdzo++kUsvs7PmEzFBDlwlJKnSN2T9YA2lYpktWIbHwy0XgD83hJFA8dkYQdRbJOUltCy55UacyxIer+Kg5PlDlW9EupXXcX6BGJ4mKy22WYsn4lsB8TkuAHqaCrnhAqtnFqqQD+UElW+iRkd8dPBEHNlorb4GCTxLB+SvvAqduTVFkhI8895AiGVs4kZ8g3nWCzso3X7kqbeTTV3U9aUAhP7aMuTIVWiYR4prA5Bf0SREa7Os/mUNS4BzpexrBPczEj4RLB+EXDXmouYgVJnKwcj9NOoDecOmvAtfkRdgUA6mGjkuAOVGfWI5ElGagrcLxL6skHzIgqTYSC6pKlUNGVU6knHhF1smRMCnXJPdijXVi7m4DN7MTnlpDxx2UZttyiJTHeLvk7/7jAky1FReYkkDAMyRwHKPWJWyJUyUPACDqajJqmIf/jdCqgXdylXebc9I5oerh5RSWGX2YOz2lN0JCQGAzAfhTQxothbEM0XqAEkC8GBbMHAh3GDRdn8Ogl2SkvmJlRwfKCpGw5svB6ZGuYy/aOfN6hNfAtjx1uRZStloS11KUkAAsM4JlbOTqzYU+xgWyTloKUrQrxMHLkHeGB1GGsW0pIUHSp+B+mUcO+2WsgOzwM45VnKRSpNEpxJOQFcT7bGD5cpgHd/Mmp5YHoYL2bJSPGWKqtj4cix1OD6UGbpOcYbYLaRBY9nmUk3mMxfxN8of4Xzo2UGWeU0SyjSpfU6mHKUNBHmzfOXIKdKhwhyFfb9oqLVOWpwghGHi0YuMXoWZ2gLau1ZtnT4Vy1giqioBQPzMgEk0c4irCOmOCTVoV/RJ2g7RATBJSCSxc0ZJ1L0IHHN48y7QW8DwJrXxHUmteLP0EH7e27cSyC8xdVKIa7eyqf6ncIy3dqmLCBUlTNQuokYEHxOdMd0er6T09L3JAyS4/CIRs2yzJxCXLEhkuANajDUknB49N2VsUSUBNHo7A1O+uAwGgEQ9nezaZCA4dZFTiEjG76OTiRkBFybdLQBW8TWldeQHPlEfUZFkdeCkFxRELAMXI9746Fm7TSoAgDphuc/aOjn2umPf2OTMxy6fT3WGd5VhqKczDUIfF28vJoKRIfAc+b/Xyjtn2IgRQaueDe8KxS23ZExa0rQLMlSUpT3hlqVMdIYsScMWEaKZZiH3fUjI+6wzuxn6CkCOTj0K4qXZkto9nrWpJInJXdSwAloScat3hKPQ8cIpZfZ+2lxeUnfeSAXDHxYcSI9IvNR+UL3oi0fUSX+hXjiecy/w7WfinLLaGYQMXqogRdbG7B2aXUh172J6RqFzgPzHgHiVC9Aw3+zCyzzfbCoRXgpv+mpX5Unewf0xgmz7LlIJISAdaE+YpFqpizhI3iJZdjCsH0PvGOVybH6KuZIQcQlTagGFTKAZgEjcW9AIMmWdsLo3sIiTKfjqzQG2FIFnB9T1iP8Ah3+V+Ig9EltecPVKzb31idoLQIiwtUgCChP39HbrD0yAalvfCJ0IBwHvmYZNiNEKLSTm/X7QQFA5cx/SOQAk0IGoZx0+0PNqwcJphT9oommK0xUFqZ9M928ekDWjZcv4gCFHMFtYLTMByB6ax0wAiFr6MiPYtjLF1X1DAkUAU4agxLF9A2sEL2YtwwIByBw6u3JoFmSlYylXF5GhHBSTRQ9uIns+2J4DLTJJ1ClJffdKTd4XjFcccVfMSandoLRsolnC+a1feCEbHGYP85iGz7YmHFCTwWT/AMBCWzbpQkqICAkEkqAwAc4LGQMdUYYFtEH7hJM2KkAsG5OeqnjzjtZtB1TE1EpBuoJYKmKS95roAuO3IEn4oK2x+JpmIUhAYFgZhcsCPEAgMoHe5aMjPsk2a3iV3Q8KDMp+okpBObnpowORRVJFccZdspLQu+tRJdWOGJfEB6DR/vDrDNWFXpN++GqgFRFMSoeEczXOL+RsCVLBKyJlHuiicWwHxc3iu2htcCchKXSkFCbgNCCoE0FMMt0MsvP4wX89D8OO5MPsqbXMX/eTVs4AJmKarfIlhTP94PtVrUBUmlMKFh+Y5wHsy1rWAM03iQ2BDK82gm1WqWpKpYWFrBLJ8QCqKdN4YljhHPODlJWh1KkRzdoLQtQIoGDPndBfz846OtQ7wJXQXwlTVbxJBYcMIWLRjjrcRLf2ehplpFftxiZaqUOPvEjdlrFROttz4m5Hk9Pe+EO0VKHhD7yW4OBCuNbYydhl1sSOF7HSvTygSdMUVEgMNVYdRU8oagKPxH2M/ekTFaRrQH96RzySTHSsHK6gO5yYfaJ7iiceLjgOMEokjEqfAgXkjhQYcInkyS7daufIQpmQybGMy50yhVyE5RaS7GCBed3y97okTITkk9YLgJzSKyXZR7eJk7MSRUE+Q6QSpArk5zPtoZMmsCHT76wlUG2xhsqE5D1844rBwADaCA1rcuTlD0Whg2HBg/PGIuVjcRZhGOWfvB6QwE5D0iGftEDD7+sBzNrDXiTCt0Ok6LK65rEoSPlfhWsUA2rVn5n2IevbN1PxGByC4F4tNca6CG2gMWIJpnk/pGaG3yS15hrl1iC27fCX8T63cHbM4Q1t6SNwNEq0tiwHH7QPP2ihL1w0f1jDWrbkw0Bujp/uy5QDOtCnxd8yepxrxiscEvs1o19p7T3QyUuScHAI96RW2vtBNUMSli9CTuo2I4b4zq5oGKvNurelIdKtD0Tgdxbcf1RVYaWjJouk7ZtKgCJoSMHKEnPF1DHiYGnSVTUvNtC13SWCi4GdKsTw/rVzp9WJJbGjaBmGHWEsMwZhmLgbta4u1IqoTS0xG430XQkypIKwQAEg94W3YPxEAbd2ooSTeNSlCQPy3gFq3lkBn1VAUlffqClB5cp13asQmrKyIJZPMaQL2kWorlhVVFKFqOZVMYF23JB5xXHg+S5bZKWT6NBLUO4Q/wD9YKhvDFfQqMZCwLMy0JIAcrvM2po+4Bo1e3lXZRIySa8QtR5ugdYz/ZKzlcxX6JazjmQw81RXBShKQk9tI1Fss5kyFTEhizPvoRzZ+DGBuylkTM71XzJRcQ+SjeU43+FuZi57To/7biX6Bf3MVXYcm9O0dJHKme8xzqb9ty8lGt0DbXtRlKTKQWuJAycOVEJqMhd6x0SbRQldtnuAQCBxZKU+qVdY6OqMo0rItM2E6ulKkNlxfjyLxOmeAHG/21I6ahkFVHcNQUbKvCIUJKvETWg4Po0c85a2dMI7okm2i9g/HpDL7lqkvkCerceERXADg5Jby/aOlmYU3u8KQ5F1KQMDi5eOfg5Mo5KOixBuAG4To4FeAp5wYi2EH5QTkMT0xG/DR4o5ArShzUSpRxbFRJ84nCzKfBVamoJ5vBdLon2aFNqo5J03PoNTCLt2mHGv7RTi0lio1IHLHAAYCKm2bZWVFKfC1SaEl8g4YecB9WBI0M/aQGJfQD7feAJu1Dw58opbRbFJIBre3kDB6tU9RFadqzHISbr5gCmOrnzibg5D2kaNduAqp+KhTleqeQiI7RvUSCTuHqT+0Vdnso8KlOoqpj78miK0WtV+4GCQ4YAjMh8YRQv9IbS7LGdOpVt7HDpFba9tJQ2u/rT9o4SASxr5ekO/s2WC91L0q1euMKlCL+Ww7fRBItxU99RToEgDqGfTOGWm1oGJY5Em8aZ1gHaFpIJCaMWen2xhLPKCheYO3poMI6Pb8sF+BULXNNASA/idh73YxImwhql9wfyA8R8hEX9qKwHB+mWGmWUBInLmMCoh6HfXj5RZYpNfQnOKCZ0wJLb8AyiDqXN0HmTDpdjcXrpcVyKv5fCnTF86QBJXjljxpviG0WpSmTgBxcvxOlOusUWJvoHupdhMyYHqP9zjL41YPuSMolFtGABIweqQ+YTgtW+qAM3YwCLO4+I5DqojHllDxZLxQgEgKUlJ4GuLvyivtiKYky1EBgkFXypAF1LN8KEsCRTxYDWrwydLVKHiUCtYClAGiQxIS4xLY6Owi4l9nkl/EoMAeOgpl94rbZLShkoSB+rEnA1J35BucNCSekLNNbZJsu0XUKl5rKXP6Eh7o4qryEL2utCkTrgAZkFwkXnRfQ17Ft2ogaRIaqWBvM/iPw8VN5QRb5RQAsqKpixeKjkSq7T1cvuaDVT5IW7jRL2k2kCkSxi3iLYEgsHzLqFAIZ2YkFClEkh0nFJHwmoriSpSehgZcwIIYOopSSskkuoOWf4cMq8qRa9nbPfClqqUszh2bR4H6YUZblZd9ppv/ah8SoseFG5pWTygfscALyi3jI8gPuIj29MeXKFPiV/6IgKwTyJbBwAFFgcbwKK8Hcb454Y7hx+2UcqdlzsHZ4mqWs0CnV1Yp9Vx0WOwQ0pOpF48zCRxyySt0VVH/9k="/>
          <p:cNvSpPr>
            <a:spLocks noChangeAspect="1" noChangeArrowheads="1"/>
          </p:cNvSpPr>
          <p:nvPr/>
        </p:nvSpPr>
        <p:spPr bwMode="auto">
          <a:xfrm>
            <a:off x="63500" y="-947738"/>
            <a:ext cx="2343150" cy="195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data:image/jpg;base64,/9j/4AAQSkZJRgABAQAAAQABAAD/2wCEAAkGBhQSERUUExQVFRUWGBoYFhYYFxcdGhgaFxcYGBoYGBgXHCYeGBwjGhkYHy8gIycpLCwsFx4xNTAqNSYrLCkBCQoKDgwOGg8PGiwiHyUsLCwsKiksLCkpKSkpLCwsLCksLCksLCkpLCwsLCwsLCksLCksLCwpLCwpKSwsLCwsLP/AABEIAM0A9gMBIgACEQEDEQH/xAAcAAABBQEBAQAAAAAAAAAAAAAEAQIDBQYABwj/xABCEAABAgMFBQYEBAMHBAMAAAABAhEAAyEEEjFBUQVhcYGRBhMiobHwMkLB0QdSYuEUkvEVIzNygqLCFiRDshdTg//EABkBAAMBAQEAAAAAAAAAAAAAAAECAwAEBf/EACsRAAICAgIBBAEDBAMAAAAAAAABAhEDIRIxQQQTIlFxMmGRFCPw8UKBof/aAAwDAQACEQMRAD8A8inqqYgK4ln4xATBGdjgqEMyGx0YA4KhCqEjoxti3o69CNHQDWdehHhYbGCK8JejoVoxjiqEKo4wkYA94UGEEcYARwMK8NEOjBHRwMNMcIJrHFUIaQhjjGMKD76RwMII54xh16OeEjmjGOeFeEMc8Yw4GHPEcOBgGDbKvH9vecdDbJCwUEEnmpgcxPOxMQtGYrEhRHCOEY1CwjQojowDjCQ4iGtGDQsNMKDCGME4R0cI5oBjoSOMJGAOBhYaIWMEV4V4SOjGHPCw2FgmOMc0LHQDCiFTu94wgEGbJnBE+UslgmYhRrgygT5Rm6RkTbT2HNkIlqmSZsu+mpWgpDkqus4DOkOxqWJwivj238V0PIWVOQlIUGNPEuWHGV4G9XQ748UWalgw0rTdWEhPkrYWqGRzQqYSKAOAhwEKE+Wu6Futm9TwyrAME2NLmmkLC2Qg4BqZE/UmEghA52JiIiJZ4qeMRGMARoUxzxxEYBxEJDoQmMZHQ0wpjowRIQwrRyoxhsdHCFMAwjwkLHNGAKDCwiUw9owRjw4QvdwtzlGMNEOhVSSGcEaOPvDWjJmOhSI4GL3bWyBLkSFgB7o7xiXvKF5LulIqHwvNQPCymotJ+QpWUafflFjsKySpsy7NWtAukpKAgqKryWAC1JGBJx+WK4H0iSU94AYuG4vTzhpLQEez9rO0ku1WcyVyZ0u8kjvD3B+YLJYTSR8OB1jxueAFEJJKXIBOYyPMVj1TaXZIIsyETFpVNKVIXNBHjJ8QLGrpAIqcI8ttdnuTFIcG6SH15RzenkmnTHmqZBDxo54Qx4ck6+9I6RCRcy8okgOS5yyhuuHCsNI0iSUS+r05HEUrGMT2ReNH6/SOhJJY5Ycc4WNQQOfjziIxLONTxiGCYUQt794YIcYwDhHQoh0qWSWAcnIYwLChjRzRvdkfhLOny0zVTpMpBD+K+SCCQoEAMGbWLSX+ElnHxWyYpse7sxY7krUtiYi/UY1qx/bkeWwrR6/L/Cyw5zLVzCAT5Mnzg+R+HmzpdTImzTpMmU/2kDyiX9Xj8B9pniF2Jf4JbOELbW6purR7/KsMuUkGRZbOhyQ5RVJSWLlr3t846dKUpr3d4YIl/VSq5ZQj9X+wyxLyzwWw7LmTpiZcuWpa1YIAL8dw3x6hsr8HJKBLFrnTDNWCoy5QTdSzOm+cSHSOJjWSbOJagtKQlYoFBISSMWdID8DpGmsE4TkUYKHiG4/UGlNGzwjk9TOWloPBR/cxsv8ADbZqKdyo71rV5h/pHDsBs0H/AAUnnN6UMatYFSxDFiNDi1YVEsGlNR5xBOb8v+R2yhs/ZiwJp/ByFYB1SweQvuRX6QfZdkSJZ/urJZ5e8S5YJ4kJieclju9mkFKZabz4YhnY/m4HHnA5S6s2is2xYJNrQZNoQDLVQKSACg5KScX34ZR412j/AA7n2eaZaUlYxSaeNNGUklgXJZsQfP23uaOPE7UAyNS29qtSHW/ZInSrk0EDFCndSSR7cPUb4riyTgCUUz5mmySklJBBBYg0IIxBGTERoO0SGstkN5ZvIzw8IAqN1AN0aTt52NN5Swk96zraomJA/wARIzUzOBoTq1Ht2YZlhsiR41IBvUr4kghuF1QPB47Pc5uD/n+CXGrRk3jgcYkVIUMUqFMwRmNYakx1okeoSdkzk2S9OniYpPw+ILF3wMLxcFio4j/xirGPN7dZjLmKQ95iz65uRkaxu+z2zpqrAiaohSQShCVzZqXqpggAXRgavRsoxW0bKoTlggkuTnUE0Occ2F/JopIBheMSfw6vynnDTJOhjpEOSffnCg1eESku3vzh6ZJOA9PvAZiSzmOiSyyS+nMfUx0MmgoCnYmIYmnYmImjMxyR1iZMhRTeuqKQQkqALOQSA+pAJ5GIkFvfoY0+wSVWW7+W0pPWSr0ZucTnLirMleik2bsxc+YmXLDqVrQAak6CNxs3s7JkocMqcEjxeJg4IIAOHxM+7i9RsacqVa5Z3kNq4IGGdTF3PPipo3RTiked6mc5S4rS7OzDGKjfk3vYG0ifZZsv5krKxxV4qf6gesWouqTRr3B/eWcUv4eyO5nEZTEhuVQOgVGotNmurWKM7/zC8KYajlEklJWCWmV0uyKOCX4A/wBIbOsKkBJUwqzDn8Rw6Rby7SWYfT6UiJc0KLFn1Jc8sWiSVGeyrkSb96XgVMpJ/WkMf5k+E9cYPsWzkFIvFV4gO1AnUZuRhXpEc2UkNddwQQWb13QeZBJKkkAKD3SMFA+ICtIZtClZbrHdNCFJYl6kgb2oP2gSy20yZgV8pooa/vmOesWU9a2Ljw4F1BmzzEVE66PmTXeMtK+fGMpJB4tmotlnvJ7xFXDlvmTu3wBITV2cZHCGdm9p3T3SywPwHRWY4H1gu0Wfu1lh4TXOheoHV4rpqxOnTI58vM4Pu6+98QIm3FOmowI3aGJFWnGrDMezWEFw41J0B9TCSSYy0GJAZwS2VWZhhubzERzJzoKXrkfPGB0WhiQ3hUwqXYjMxBdLsct/sQeSXZkiS1WZE0XJgriCKEb0+VPY857bdlFyBfQPA5Uq67MQoFSRkPEXTlVnj0I2c414ksRwf1EFWa0BY7qcAoFgDkdKHA6Q8ZLwBpnzxMBGZ89axGFk0PD6NG57b9iVWSYpaAVSFuR+k4kH3hXUDGLkMp47IysRo2Fh2in+HkSnACbhxD/rYCpGBGZwq8ZXalqSqdNUl7t4BJIIJAzII1I6Rreycm7IU81QvAkpStSRi3iALEs+OTYxldvyAicUpDacMq/WI4muTQZLplVOmjlxiWyWgIJ8F4kUcXm1ofWGCWR+8PTZSVM3Fn3HLGpjpdAQrpPiLOcPDQ1IyDM8NF16da+/KC5NlIBDGuRDPxgk2RsgTR6bmwHrCOSQ1WSbKtISGYcwI6HIksaBqZV+xjoWovYTIzmc8YiA3Qf/AARJJduRJxbcPODLNsYqFEE3c1PdrUHIM/1jslJIgotlGIvez1suBSTgpSejKSfInm0HWXsy6vFVIrQNq2GGG+INobMMpZugBBdvIt6b6xCU4z+JRQlHZPPtIvy1gsQoEb2b7tGpnWO7aO70OueP7NGMEt1oHulf+Meg7VsSv4s4EKKVCuLuAeJIbnvjz/UKq/DOrF0zQ7MHdiWR8pDdQPQ+sbicHuqyUlv+Sfr1jF2GUooY1dI60Hsxq9iTb9lQTVSWB/0Fn6ViOB9oGddMitEirZFwXHkeLQwyABRgctOkE2mgJAJBrRvpwivVMUTQEcR91CGmqEWzpqCznAaf0giyz3vJepBUk6KYuK+6QMpKjVTkZuR6AmIlqIIIehBrry1w5iObk+RTimiFVnvklZdT1c8Kw6bZ5aUkgqPJkk6YYcINt0iqZiMDjuyIhCxNfV3PPdDNy8CqihVLyw0+30jU7OtgtEopV/iIa9v0X9D/AEisnWdJxY3RUYny5c4Gk2i4sTZZcoxH5kZg8s90Xxv7EkrLJMkgl8vI6cI7uxeD7892sWFoQmYgTZdQ1RmRmOI/aB7PaCkEUOhOYOoByh5Rr8CqTaK8y8SKhsd33hyZ2XzDPUNrrBCzRgOregdoEtIzGI9u0I0FNs4hnLt66REJZPEYw7EeRGhb0avKOk016n6D6xJqmV8FjKaajuLQl0rBAfPccwcCD7PlPbfsMuyLceKzqJurYkoOIBCeb0ODgYgelqLprlhy5vBci1pnJMmcAoKDVwOgO/Q/1jrx5KIyieP7FsMtIN5a1AigSQBxcAuOefKGW7s6hZKklQJJdy9MqmpwGOrxcdtPw/m2NSp9krKNVSyHA1vA4YfEG3tnnv7fMwBKEkLzQQHBGVSL3J94g8ZqXOLNqqAJuyVodlJpkTU4/pI1yiOwywfE5D1pR8U6aiJ0WK1T0KmpTeQkspSSkJ6u5Adycnq0XGz+yq0S03ikEkkMoKBBbCjZEu9XyatJTio7asEU2+itlyscC2BD4YVf3WF7pqkv9cOpesaCTsUAOqo4jV6sH/pDkypV5KbiTeHhZRP6qvqmv9Yl7qfRbiUclBIckj2H4ZR0XadhpIo+rDSOhlnggcGAWaxyyVJIdnLlRahIyI0HvGyGzJIoLlQSTUEbyUqcFjnrAVtmBJLEAlRGmIIxOANc8oRazexKqAUClYH9IrFJpvyNYaqwJRVJvJYVckOHdL7hSuEZztDNBXLDZOS1SwAFTiGyyjRJJuqBIc0ADfYEHjGU2qhp4BxAD87x9AOsTxL5Gm3RACDMl41KBgKuUhnxGJj0bb6ay1tUXTj/AKi9X+URgFIabLYOQpDcik+rxvO0BvBvy0J8k+ahEfUdxKYumaCwKdwDh574veyy/FORRnSof6goH/1HWMzsia6Xzup8wPtF5sZdy1AHMFPF6jziGP4zT8ByfKDRbW/wtQm6asciCOn3gVBcCjcw8W20EgEE4Gh6RTTlEKKTdx8IAq3+V/MRbNit6dHNCeh6wNB1L+kBi0JKiAzijUfezdYVCr1RqKmr45Yc4gmzAKEZvlidcniTglrspGRYWOfevS9QSOIxHSAF18J8284ZZp1QoYg03t7MEbSl+K8nBQcUfHGkB6MDfxQYFKkAjIO+h365QOqZdJY0IwoddOGBh/cVYgkaAgOR+ZRqzZAdY5QLMEBNPlBKtcSp4fm/oWg3s/tHul3FFkLLB28KqergcWi02jYggggeFTuKUJri/GMnMUMD3m564+kanYW0RaZXdr+NIx/MnALHRj+8XxvkuLJzXF8kCTJLtW6Hch3OmXXGCU2SWhOBJOZx4ClIYZV1ZBFRQcd3KDbPsxRx8I6k/QecaMW9UZspptnLXki64wJwIypvGMS2fZy1gKCSl8QRhwdovpkqTJF9ZSlvmWR6mnSM/bvxNsiKIKpp1Qnw/wAyiBDe0v8AkwKbf6UHI2CrMjmT6BnggbCSzE03MPOpjF278VphH91KSN6je8k3RpnFLP7cW1b/AN8Ug/lQhI4A+I0/zRv7aGUcjPW1oAFWu4Vw5k4848g7d9jpKVd/ZJyEqSoNcWHlkEMPCXCXZj8poaM1TarYpZeaszCfzqUo+ajA4np+UFx8OQFMdTwge59IZYq7YNZ+2dpEy6taJS5YYhSCUrrU+HBWYahqzOBFgvb8wggzJykqqXuJTeAfwAJvoS5AICnpkYBtciXORcmhin4JqR4kD8igfil1wyypSBNmbXNnmBEwJKCXdjUCl5JNTwNRvaDwhJNxjsytab0Hqs82eq9enXiAPjW2DEBm53kniYutldl1ylBV4BqXQHocQRS6C3ywXZbchQdGByBoKxYptRCWvA7o5p5ZtUtFVjXZAqzqGQbe/oax0PVOc1821OTx0TuRQpVbPQlZJGZpjmWYHCJF3VfCsJI/S+YxKsDvG7SHkBiK/EcgXrXMCAyghQoQA9SUjHIi8WZh5R6M3sjGg2RJUFJSrUPUUL7twwjMdqUtaSK4S3YH8qh9o19jcqdIFGzGhAOFcSaacIo+0VnvWleBdMtWVQkEaapOLc4SDqX/AEGStFB3B8JP5g1d7dXj0za1lvCdoUlXQhX0jFrQAtCGxUAeJcj0TXdG+mTLyUg/NLLt/lALU1LRHM7SZSCoi2LJZCV5kB2w8Kvs8W6fCpKmwavMmAtkS/7sbn9SfrB04+Efb3k3SOST0UpWa21C9KcaP75RT2tNLzPTdv68DFlsefekp3Buh+0Cf2Sq8rxsHowwr76x6UvnFSR5sfi2mU1rtgcBlEY3sKlmwc766wL3F8gggtmyTiagMHfnGrGy04KdW4s3QCHT7RJkDxlCBvIH9YHtt/sNzX5KSy7KU94gnT6UGA4vFinYyiGKmADAAD1O/hANr7f2SWKKKzolJx4lozm0/wAVjhKlpD4Fan6JTnE3HHe9hSyeNG2s2xZaE18WfiYnrAtotVjlKN5chKs3KH6Yx5vtDbVrtI8InKGZqEjgkMG4mAJGzGJBWAr5rs0PzEtKgOsJLNGK0iscLb2z0DaG3rCUkKmyW0YPXBqb4qrHaUJmJXImpJBdCQaeKhQrRJAboYzNvT3YYFCgc3N8a1o4PPOkVFraSDMUspJqhGa8AWDuzfM4GFcoim8u4aZVQjFb6Pd9nWqVOT3yWBa6p8UlOKVaEH20ZftD+J0qU6bMBNWKXy/djfSq+TDfHmMjtKpcpYVMWhC1gLBJF5SUhPjoBRLO5wbdEEu2SgCA2LBnPmHTSOx5ZVVb8kFgjdthm0trzJ6r01apiv1YcvlSNw0gIzBiphhhj9BkcIUWiWnEimJoM64PAk3bEgfOpZOUsHoSQG84nuXhlvjHtk5tStAKAup6cBQPxxhkycrCqi2X3pFdN7Rt/hSQGzmEk7/hY+cDT9o2hYqoIBwAAQ+4AC8YtHDLyq/JKWVeC0UFgXlqRLG9QfoOAgNe0UJfGYcmwNdaab4I2V2CtM9N8JDfKVqCL2Hw3nUeLAYxbS/wz2gzpkSkjdMlKPMrVzpB9zCnTkr/AIJS5d0ZkbQnre4EoGrP/uVgYKRsGbMSFzpwQjEFamfeGYHOsaaX+FG0V43ED9U1NP5AXi7sP4MLWxtVp0F1CbxYUACl4BnyjS9Rij1JL/0X8mS2RdlpUmV3s5TVmKJEsGhoAK+Yi/kzVqD92ocMucXNl7PSbPMXZ0pPhYgqINJj4n5S6TgBRoOXZ7n5eRrHm5vUwb15O/FjqJV2WznEuODDqWrhpHRYjEkc46JcivEzs2wlRGQUTQuCzjLEV9Ylk7IQVm+xAoKEAuojEtR/Zwi6kS1qdkiSH3FSqpyScOJ5REJMsrIAvrwJxLXiGchhowwj1JzOVIWz2W4LqUigYB6s2DCvXWM3tSaBaUk4BABHGYuvMEmNhY7LcGATuAHLCMT2lS1pW2XdAj/8nfzHWI4/lJjS0iHaIu3Zh+WaKUFBLL8I3Qlky5RIunuheGYdNccwR5Rh+0b/AMO2q36oUn6xuLTae7lAqr4Lu8qva/6vWDNfBGjd6J9iKNzH4VKSeSvSDJ6wDXR953ADExk7H2qk2cl1XnJJCakFhUgkAPQ40iq2z2+nTnTLHco/MPFMu6Pgl/08HicMLkhpSpmzsv4hIsy1ylSZy2I+AIcFQdlXlAJL5OTi7NA9p/F4uyLOEA4KmTLyucuWNP1xhbFtFMuWEkqU6ip0IUMQAQFKZ8NDjlHDaKU/BISn9U1RUcdLz79ItGWSK4xWhJY8b+T7NFbO31rneFC5lcpaAgHiT4gOCniltGzZi1X50xMsmpvTFFX1JgFe0J6jWaUjRLJ8kwMZ4FLwUc7y+Llk1HMwvHI/Jk4LpFzNkSEfFMK9MR0BqfKOlbUuv3Mo8RLJPEkxnp200pBLpDYsEj/2eK207eSR8JXxXMYcgw6aQ69NKX6hHmSNTb+0E1dFqYZAktuASABAQ2xcPjKgGKrqR42SHcAs/UUB0jMp2lOXRLJH6XDg/qJveccLKMSCAmpUWdR515VPWL/00UqZL35XaNPI2xOVWVZ64JmTFAgHF7oT41biTXEGKWfaLiyaz571USSkKrioteO6Kr+0PlClkHEuTyA0oMYkQtah/dy2BcO7qoE450BDPTFsDFYYVBUgSycuwyxzZ0sqV3wSVF1hVxQJNSSCSHemHMRJPt6XdRs51aWC+8+INygL/p2atiyiSHq3lXDf5QfK7Fre7dW/IeZpBlLH5YFzXSAplsSrBUkDTurvoSPOGhctqlSi/wCZgK5JYP8AzGL2R+Hk05EcSPoK8ov9l9hpMlLzAZitx4UAoX5xGfqcUOnY0cWSXZiZUpS6S5ZS+B3UyHq5jRdm+xZmzjfUTLDd4oZihuA4OWZ9HxjYy9jhxLloAWvLQBi6jm3QaGNTs3ZyZaEy0fCKk/mUcVHj6AR53qfXuEKjpv8Ayy8MG9hFlAOJAGAD5ZAQXKlJGHh4FtN/CFTJGmG4RKiSNI8BRtl5SCLKquJPOIds7QTIlKU+RMPBCEk5DGPOO2O2zOmFP/jR8R8/oY68UZS+H+USjC5X4IdkbSQibOmTlAd6kFLuSyVEZAtilsHaLCb2nkvVd7/Kje2LY8YwgmmYpSjQYDGgGQ5eYi22DsxUxZUxuoDk4NUMH1Po50j0suGH6peC8Ho1Nn2iZib6EquOzs5fH4cAGIr+8dCJYegdsBgA+UdHEknuihYCQALrBqN/MMzE8qQ9UhgzGjUBJ9tEki0DhTSuWsTrnhiBv5YnI+3j0pWcwMtFHjDbYsZVaplfiII3BKAgeYI5GNyVE4/SPOO0G1O5tBdyVy0MBixK6je5J3Xof06bbr6EyOuxm3bYkrQHHxAqxwvFRIbHIRNtvtkpRCZUtIuOLyyzktUJUzNdzo++kUsvs7PmEzFBDlwlJKnSN2T9YA2lYpktWIbHwy0XgD83hJFA8dkYQdRbJOUltCy55UacyxIer+Kg5PlDlW9EupXXcX6BGJ4mKy22WYsn4lsB8TkuAHqaCrnhAqtnFqqQD+UElW+iRkd8dPBEHNlorb4GCTxLB+SvvAqduTVFkhI8895AiGVs4kZ8g3nWCzso3X7kqbeTTV3U9aUAhP7aMuTIVWiYR4prA5Bf0SREa7Os/mUNS4BzpexrBPczEj4RLB+EXDXmouYgVJnKwcj9NOoDecOmvAtfkRdgUA6mGjkuAOVGfWI5ElGagrcLxL6skHzIgqTYSC6pKlUNGVU6knHhF1smRMCnXJPdijXVi7m4DN7MTnlpDxx2UZttyiJTHeLvk7/7jAky1FReYkkDAMyRwHKPWJWyJUyUPACDqajJqmIf/jdCqgXdylXebc9I5oerh5RSWGX2YOz2lN0JCQGAzAfhTQxothbEM0XqAEkC8GBbMHAh3GDRdn8Ogl2SkvmJlRwfKCpGw5svB6ZGuYy/aOfN6hNfAtjx1uRZStloS11KUkAAsM4JlbOTqzYU+xgWyTloKUrQrxMHLkHeGB1GGsW0pIUHSp+B+mUcO+2WsgOzwM45VnKRSpNEpxJOQFcT7bGD5cpgHd/Mmp5YHoYL2bJSPGWKqtj4cix1OD6UGbpOcYbYLaRBY9nmUk3mMxfxN8of4Xzo2UGWeU0SyjSpfU6mHKUNBHmzfOXIKdKhwhyFfb9oqLVOWpwghGHi0YuMXoWZ2gLau1ZtnT4Vy1giqioBQPzMgEk0c4irCOmOCTVoV/RJ2g7RATBJSCSxc0ZJ1L0IHHN48y7QW8DwJrXxHUmteLP0EH7e27cSyC8xdVKIa7eyqf6ncIy3dqmLCBUlTNQuokYEHxOdMd0er6T09L3JAyS4/CIRs2yzJxCXLEhkuANajDUknB49N2VsUSUBNHo7A1O+uAwGgEQ9nezaZCA4dZFTiEjG76OTiRkBFybdLQBW8TWldeQHPlEfUZFkdeCkFxRELAMXI9746Fm7TSoAgDphuc/aOjn2umPf2OTMxy6fT3WGd5VhqKczDUIfF28vJoKRIfAc+b/Xyjtn2IgRQaueDe8KxS23ZExa0rQLMlSUpT3hlqVMdIYsScMWEaKZZiH3fUjI+6wzuxn6CkCOTj0K4qXZkto9nrWpJInJXdSwAloScat3hKPQ8cIpZfZ+2lxeUnfeSAXDHxYcSI9IvNR+UL3oi0fUSX+hXjiecy/w7WfinLLaGYQMXqogRdbG7B2aXUh172J6RqFzgPzHgHiVC9Aw3+zCyzzfbCoRXgpv+mpX5Unewf0xgmz7LlIJISAdaE+YpFqpizhI3iJZdjCsH0PvGOVybH6KuZIQcQlTagGFTKAZgEjcW9AIMmWdsLo3sIiTKfjqzQG2FIFnB9T1iP8Ah3+V+Ig9EltecPVKzb31idoLQIiwtUgCChP39HbrD0yAalvfCJ0IBwHvmYZNiNEKLSTm/X7QQFA5cx/SOQAk0IGoZx0+0PNqwcJphT9oommK0xUFqZ9M928ekDWjZcv4gCFHMFtYLTMByB6ax0wAiFr6MiPYtjLF1X1DAkUAU4agxLF9A2sEL2YtwwIByBw6u3JoFmSlYylXF5GhHBSTRQ9uIns+2J4DLTJJ1ClJffdKTd4XjFcccVfMSandoLRsolnC+a1feCEbHGYP85iGz7YmHFCTwWT/AMBCWzbpQkqICAkEkqAwAc4LGQMdUYYFtEH7hJM2KkAsG5OeqnjzjtZtB1TE1EpBuoJYKmKS95roAuO3IEn4oK2x+JpmIUhAYFgZhcsCPEAgMoHe5aMjPsk2a3iV3Q8KDMp+okpBObnpowORRVJFccZdspLQu+tRJdWOGJfEB6DR/vDrDNWFXpN++GqgFRFMSoeEczXOL+RsCVLBKyJlHuiicWwHxc3iu2htcCchKXSkFCbgNCCoE0FMMt0MsvP4wX89D8OO5MPsqbXMX/eTVs4AJmKarfIlhTP94PtVrUBUmlMKFh+Y5wHsy1rWAM03iQ2BDK82gm1WqWpKpYWFrBLJ8QCqKdN4YljhHPODlJWh1KkRzdoLQtQIoGDPndBfz846OtQ7wJXQXwlTVbxJBYcMIWLRjjrcRLf2ehplpFftxiZaqUOPvEjdlrFROttz4m5Hk9Pe+EO0VKHhD7yW4OBCuNbYydhl1sSOF7HSvTygSdMUVEgMNVYdRU8oagKPxH2M/ekTFaRrQH96RzySTHSsHK6gO5yYfaJ7iiceLjgOMEokjEqfAgXkjhQYcInkyS7daufIQpmQybGMy50yhVyE5RaS7GCBed3y97okTITkk9YLgJzSKyXZR7eJk7MSRUE+Q6QSpArk5zPtoZMmsCHT76wlUG2xhsqE5D1844rBwADaCA1rcuTlD0Whg2HBg/PGIuVjcRZhGOWfvB6QwE5D0iGftEDD7+sBzNrDXiTCt0Ok6LK65rEoSPlfhWsUA2rVn5n2IevbN1PxGByC4F4tNca6CG2gMWIJpnk/pGaG3yS15hrl1iC27fCX8T63cHbM4Q1t6SNwNEq0tiwHH7QPP2ihL1w0f1jDWrbkw0Bujp/uy5QDOtCnxd8yepxrxiscEvs1o19p7T3QyUuScHAI96RW2vtBNUMSli9CTuo2I4b4zq5oGKvNurelIdKtD0Tgdxbcf1RVYaWjJouk7ZtKgCJoSMHKEnPF1DHiYGnSVTUvNtC13SWCi4GdKsTw/rVzp9WJJbGjaBmGHWEsMwZhmLgbta4u1IqoTS0xG430XQkypIKwQAEg94W3YPxEAbd2ooSTeNSlCQPy3gFq3lkBn1VAUlffqClB5cp13asQmrKyIJZPMaQL2kWorlhVVFKFqOZVMYF23JB5xXHg+S5bZKWT6NBLUO4Q/wD9YKhvDFfQqMZCwLMy0JIAcrvM2po+4Bo1e3lXZRIySa8QtR5ugdYz/ZKzlcxX6JazjmQw81RXBShKQk9tI1Fss5kyFTEhizPvoRzZ+DGBuylkTM71XzJRcQ+SjeU43+FuZi57To/7biX6Bf3MVXYcm9O0dJHKme8xzqb9ty8lGt0DbXtRlKTKQWuJAycOVEJqMhd6x0SbRQldtnuAQCBxZKU+qVdY6OqMo0rItM2E6ulKkNlxfjyLxOmeAHG/21I6ahkFVHcNQUbKvCIUJKvETWg4Po0c85a2dMI7okm2i9g/HpDL7lqkvkCerceERXADg5Jby/aOlmYU3u8KQ5F1KQMDi5eOfg5Mo5KOixBuAG4To4FeAp5wYi2EH5QTkMT0xG/DR4o5ArShzUSpRxbFRJ84nCzKfBVamoJ5vBdLon2aFNqo5J03PoNTCLt2mHGv7RTi0lio1IHLHAAYCKm2bZWVFKfC1SaEl8g4YecB9WBI0M/aQGJfQD7feAJu1Dw58opbRbFJIBre3kDB6tU9RFadqzHISbr5gCmOrnzibg5D2kaNduAqp+KhTleqeQiI7RvUSCTuHqT+0Vdnso8KlOoqpj78miK0WtV+4GCQ4YAjMh8YRQv9IbS7LGdOpVt7HDpFba9tJQ2u/rT9o4SASxr5ekO/s2WC91L0q1euMKlCL+Ww7fRBItxU99RToEgDqGfTOGWm1oGJY5Em8aZ1gHaFpIJCaMWen2xhLPKCheYO3poMI6Pb8sF+BULXNNASA/idh73YxImwhql9wfyA8R8hEX9qKwHB+mWGmWUBInLmMCoh6HfXj5RZYpNfQnOKCZ0wJLb8AyiDqXN0HmTDpdjcXrpcVyKv5fCnTF86QBJXjljxpviG0WpSmTgBxcvxOlOusUWJvoHupdhMyYHqP9zjL41YPuSMolFtGABIweqQ+YTgtW+qAM3YwCLO4+I5DqojHllDxZLxQgEgKUlJ4GuLvyivtiKYky1EBgkFXypAF1LN8KEsCRTxYDWrwydLVKHiUCtYClAGiQxIS4xLY6Owi4l9nkl/EoMAeOgpl94rbZLShkoSB+rEnA1J35BucNCSekLNNbZJsu0XUKl5rKXP6Eh7o4qryEL2utCkTrgAZkFwkXnRfQ17Ft2ogaRIaqWBvM/iPw8VN5QRb5RQAsqKpixeKjkSq7T1cvuaDVT5IW7jRL2k2kCkSxi3iLYEgsHzLqFAIZ2YkFClEkh0nFJHwmoriSpSehgZcwIIYOopSSskkuoOWf4cMq8qRa9nbPfClqqUszh2bR4H6YUZblZd9ppv/ah8SoseFG5pWTygfscALyi3jI8gPuIj29MeXKFPiV/6IgKwTyJbBwAFFgcbwKK8Hcb454Y7hx+2UcqdlzsHZ4mqWs0CnV1Yp9Vx0WOwQ0pOpF48zCRxyySt0VVH/9k="/>
          <p:cNvSpPr>
            <a:spLocks noChangeAspect="1" noChangeArrowheads="1"/>
          </p:cNvSpPr>
          <p:nvPr/>
        </p:nvSpPr>
        <p:spPr bwMode="auto">
          <a:xfrm>
            <a:off x="215900" y="-795338"/>
            <a:ext cx="2343150" cy="195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46" name="Picture 6" descr="http://t2.gstatic.com/images?q=tbn:ANd9GcRqNj4izDC3MKR_gZquTn4kNcoRsx5bSElrvIy3n3lvkoGNTwCfo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476672"/>
            <a:ext cx="345638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t3.gstatic.com/images?q=tbn:ANd9GcR92bIKcZMhqAcNNAmEnNtxFGFOzXzGDq_sy0wvkSpULO3WUKEKKQ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3573016"/>
            <a:ext cx="1899444" cy="231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www3.chiesacattolica.it/parrocchie/piacenza/santanna/Giornalino/249_Mag_Giu_2011/Z%20GR%20VAN%20LIB%2011%2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226" y="476672"/>
            <a:ext cx="3454102" cy="206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11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4800" b="1" dirty="0" smtClean="0"/>
              <a:t>Il Concilio come nuova pentecoste per la vita </a:t>
            </a:r>
            <a:r>
              <a:rPr lang="pt-BR" sz="4800" b="1" dirty="0"/>
              <a:t>e </a:t>
            </a:r>
            <a:r>
              <a:rPr lang="pt-BR" sz="4800" b="1" dirty="0" smtClean="0"/>
              <a:t>la missione della Chiesa</a:t>
            </a:r>
            <a:endParaRPr lang="it-IT" sz="4800" dirty="0"/>
          </a:p>
        </p:txBody>
      </p:sp>
      <p:pic>
        <p:nvPicPr>
          <p:cNvPr id="2050" name="Picture 2" descr="http://3.bp.blogspot.com/_LEWDrCax4LY/S_qYDlN0a8I/AAAAAAAAAjk/HNzL-qVQZtU/s1600/pentecos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221088"/>
            <a:ext cx="2049247" cy="200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08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567775" y="3659197"/>
            <a:ext cx="6306449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i="1" dirty="0">
                <a:cs typeface="Times New Roman" pitchFamily="18" charset="0"/>
              </a:rPr>
              <a:t>1. Metodo riformatore di tipo “razionale”:</a:t>
            </a:r>
            <a:endParaRPr lang="it-IT" sz="2000" dirty="0"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pt-BR" sz="800" dirty="0" smtClean="0">
              <a:ea typeface="Times New Roman"/>
              <a:cs typeface="Times New Roman" pitchFamily="18" charset="0"/>
            </a:endParaRPr>
          </a:p>
          <a:p>
            <a:r>
              <a:rPr lang="it-IT" sz="2000" dirty="0"/>
              <a:t>Lascia pensare ad un modo per rinnovare la Chiesa che si domanda che cosa era in vigore e </a:t>
            </a:r>
            <a:r>
              <a:rPr lang="it-IT" sz="2000" dirty="0" smtClean="0"/>
              <a:t>accettato </a:t>
            </a:r>
            <a:r>
              <a:rPr lang="it-IT" sz="2000" dirty="0"/>
              <a:t>in passato. La collegialità episcopale, la </a:t>
            </a:r>
            <a:r>
              <a:rPr lang="it-IT" sz="2000" dirty="0" err="1"/>
              <a:t>sinodalità</a:t>
            </a:r>
            <a:r>
              <a:rPr lang="it-IT" sz="2000" dirty="0"/>
              <a:t> nelle chiese, e anche il ristabilimento </a:t>
            </a:r>
            <a:r>
              <a:rPr lang="it-IT" sz="2000" dirty="0" smtClean="0"/>
              <a:t>dei ministri ordinati </a:t>
            </a:r>
            <a:r>
              <a:rPr lang="it-IT" sz="2000" dirty="0"/>
              <a:t>con caratteristiche diverse, può essere espressione di questo metodo.</a:t>
            </a:r>
            <a:endParaRPr lang="it-IT" sz="2000" dirty="0">
              <a:effectLst/>
            </a:endParaRPr>
          </a:p>
        </p:txBody>
      </p:sp>
      <p:pic>
        <p:nvPicPr>
          <p:cNvPr id="11266" name="Picture 2" descr="http://www.gestornoticias.com/archivos/religionenlibertad.com/image/eucharistic_minister_student(web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645024"/>
            <a:ext cx="1944217" cy="147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lavitadelpopolo.glauco.it/ilpopolotreviso/allegati/23372/chies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04664"/>
            <a:ext cx="4200465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t3.gstatic.com/images?q=tbn:ANd9GcTeXDZ6e65ut3sqVNsyYHKr-SCJmK6mufC_9t4qbmwk4Kun6f2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4664"/>
            <a:ext cx="3816424" cy="237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72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627785" y="2708920"/>
            <a:ext cx="626469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pt-BR" sz="2000" b="1" i="1" dirty="0">
                <a:latin typeface="Times New Roman"/>
                <a:ea typeface="Times New Roman"/>
              </a:rPr>
              <a:t>2. </a:t>
            </a:r>
            <a:r>
              <a:rPr lang="pt-BR" sz="2000" b="1" i="1" dirty="0" smtClean="0">
                <a:latin typeface="Times New Roman"/>
                <a:ea typeface="Times New Roman"/>
              </a:rPr>
              <a:t>Metodo della “</a:t>
            </a:r>
            <a:r>
              <a:rPr lang="pt-BR" sz="2000" b="1" i="1" dirty="0" smtClean="0">
                <a:cs typeface="Times New Roman" pitchFamily="18" charset="0"/>
              </a:rPr>
              <a:t>sensibilità innovativa</a:t>
            </a:r>
            <a:r>
              <a:rPr lang="pt-BR" sz="2000" b="1" i="1" dirty="0" smtClean="0">
                <a:latin typeface="Times New Roman"/>
                <a:ea typeface="Times New Roman"/>
              </a:rPr>
              <a:t>”:</a:t>
            </a:r>
            <a:endParaRPr lang="it-IT" sz="20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pt-BR" sz="800" dirty="0">
                <a:latin typeface="Times New Roman"/>
                <a:ea typeface="Times New Roman"/>
              </a:rPr>
              <a:t> </a:t>
            </a:r>
            <a:endParaRPr lang="it-IT" sz="800" dirty="0">
              <a:latin typeface="Times New Roman"/>
              <a:ea typeface="Times New Roman"/>
            </a:endParaRPr>
          </a:p>
          <a:p>
            <a:r>
              <a:rPr lang="it-IT" sz="2000" dirty="0"/>
              <a:t>Un esempio: la "riforma" che sollecita la Chiesa a causa dell'ecumenismo non è limitata alla ricerca di una soluzione in qualche angolo del passato, ma un appello alla creatività fedele della vita  nella comunità cristiana; non si risolve nell’autoritarismo, ma nel dialogo, nella ricerca comune. </a:t>
            </a:r>
          </a:p>
          <a:p>
            <a:r>
              <a:rPr lang="it-IT" sz="2000" dirty="0"/>
              <a:t>Il concilio ha una serie di questioni che rientrano proprio in questa tipologia, questioni che non possono essere affrontate con un «restauro razionale», piuttosto </a:t>
            </a:r>
            <a:r>
              <a:rPr lang="it-IT" sz="2000" dirty="0" smtClean="0"/>
              <a:t>secondo una sensibilità innovativa.</a:t>
            </a:r>
            <a:endParaRPr lang="it-IT" sz="2000" dirty="0"/>
          </a:p>
        </p:txBody>
      </p:sp>
      <p:pic>
        <p:nvPicPr>
          <p:cNvPr id="14338" name="Picture 2" descr="giornata_dialogo_islamo_cristia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4664"/>
            <a:ext cx="2779015" cy="208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74" y="404664"/>
            <a:ext cx="2159161" cy="2880320"/>
          </a:xfrm>
          <a:prstGeom prst="rect">
            <a:avLst/>
          </a:prstGeom>
        </p:spPr>
      </p:pic>
      <p:pic>
        <p:nvPicPr>
          <p:cNvPr id="2050" name="Picture 2" descr="http://t3.gstatic.com/images?q=tbn:ANd9GcSs-pdP37XLk0aPCJE5wkDaicYHL8X0NaNsRVCalK3zWjuviMqPg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74" y="3437850"/>
            <a:ext cx="2143125" cy="214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856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680819" y="3212976"/>
            <a:ext cx="592014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pt-BR" sz="2000" b="1" i="1" dirty="0">
                <a:latin typeface="Times New Roman"/>
                <a:ea typeface="Times New Roman"/>
              </a:rPr>
              <a:t>2</a:t>
            </a:r>
            <a:r>
              <a:rPr lang="pt-BR" sz="2000" b="1" i="1" dirty="0">
                <a:ea typeface="Times New Roman"/>
              </a:rPr>
              <a:t>. Metodo della “</a:t>
            </a:r>
            <a:r>
              <a:rPr lang="pt-BR" sz="2000" b="1" i="1" dirty="0">
                <a:cs typeface="Times New Roman" pitchFamily="18" charset="0"/>
              </a:rPr>
              <a:t>sensibilità innovativa</a:t>
            </a:r>
            <a:r>
              <a:rPr lang="pt-BR" sz="2000" b="1" i="1" dirty="0">
                <a:ea typeface="Times New Roman"/>
              </a:rPr>
              <a:t>”:</a:t>
            </a:r>
            <a:endParaRPr lang="it-IT" sz="2000" dirty="0">
              <a:ea typeface="Times New Roman"/>
            </a:endParaRPr>
          </a:p>
          <a:p>
            <a:pPr lvl="0"/>
            <a:endParaRPr lang="pt-BR" sz="800" b="1" i="1" dirty="0" smtClean="0">
              <a:solidFill>
                <a:prstClr val="black"/>
              </a:solidFill>
              <a:ea typeface="Times New Roman"/>
              <a:cs typeface="Times New Roman" pitchFamily="18" charset="0"/>
            </a:endParaRPr>
          </a:p>
          <a:p>
            <a:r>
              <a:rPr lang="it-IT" sz="2000" dirty="0"/>
              <a:t>Il carattere embrionale: </a:t>
            </a:r>
          </a:p>
          <a:p>
            <a:r>
              <a:rPr lang="it-IT" sz="2000" dirty="0"/>
              <a:t>Il concilio non definisce tutto ciò che deve essere fatto, ma confida sulla costante assistenza dello Spirito nella vita della Chiesa. Il Concilio si è reso conto che era necessario  sciogliere la Chiesa dalla immobilità, una volta levati gli ormeggi questa </a:t>
            </a:r>
            <a:r>
              <a:rPr lang="it-IT" sz="2000" dirty="0" smtClean="0"/>
              <a:t>nave avrebbe </a:t>
            </a:r>
            <a:r>
              <a:rPr lang="it-IT" sz="2000" dirty="0"/>
              <a:t>continuato il cammino</a:t>
            </a:r>
            <a:r>
              <a:rPr lang="it-IT" sz="2000" dirty="0" smtClean="0"/>
              <a:t>, </a:t>
            </a:r>
            <a:r>
              <a:rPr lang="it-IT" sz="2000" dirty="0"/>
              <a:t>con i suoi ritmi ei suoi tempi, sempre assistita dallo Spirito di Dio, senza niente </a:t>
            </a:r>
            <a:r>
              <a:rPr lang="it-IT" sz="2000" dirty="0" smtClean="0"/>
              <a:t>altro.</a:t>
            </a:r>
            <a:endParaRPr lang="it-IT" sz="2000" dirty="0"/>
          </a:p>
        </p:txBody>
      </p:sp>
      <p:pic>
        <p:nvPicPr>
          <p:cNvPr id="13314" name="Picture 2" descr="http://www.cronachemaceratesi.it/wp-content/uploads/2010/06/pellegrinaggio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9"/>
            <a:ext cx="412986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www.cn24.tv/media/images/201109/riunione-de-nisi-studenti-scientific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9936"/>
            <a:ext cx="2268824" cy="170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385" y="238018"/>
            <a:ext cx="4280323" cy="218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8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117812" y="554850"/>
            <a:ext cx="576891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pt-BR" sz="2000" b="1" i="1" dirty="0">
                <a:latin typeface="Times New Roman"/>
                <a:ea typeface="Times New Roman"/>
              </a:rPr>
              <a:t>2</a:t>
            </a:r>
            <a:r>
              <a:rPr lang="pt-BR" sz="2000" b="1" i="1" dirty="0">
                <a:ea typeface="Times New Roman"/>
              </a:rPr>
              <a:t>. Metodo della “</a:t>
            </a:r>
            <a:r>
              <a:rPr lang="pt-BR" sz="2000" b="1" i="1" dirty="0">
                <a:cs typeface="Times New Roman" pitchFamily="18" charset="0"/>
              </a:rPr>
              <a:t>sensibilità innovativa</a:t>
            </a:r>
            <a:r>
              <a:rPr lang="pt-BR" sz="2000" b="1" i="1" dirty="0">
                <a:ea typeface="Times New Roman"/>
              </a:rPr>
              <a:t>”:</a:t>
            </a:r>
            <a:endParaRPr lang="it-IT" sz="2000" dirty="0">
              <a:ea typeface="Times New Roman"/>
            </a:endParaRPr>
          </a:p>
          <a:p>
            <a:pPr>
              <a:spcAft>
                <a:spcPts val="0"/>
              </a:spcAft>
            </a:pPr>
            <a:endParaRPr lang="pt-BR" sz="800" b="1" i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it-IT" sz="2000" dirty="0"/>
              <a:t>Alcuni aspetti sono rimasti allo stato embrionale, come ad esempio il ripristino del diaconato permanente nella Chiesa latina : l'ordinazione diaconale di uomini sposati di provata virtù e di buona senso cristiano. </a:t>
            </a:r>
          </a:p>
          <a:p>
            <a:r>
              <a:rPr lang="it-IT" sz="2000" dirty="0"/>
              <a:t>Il concilio non ha voluto introdurre nuovi «ministri» adulti.</a:t>
            </a:r>
            <a:br>
              <a:rPr lang="it-IT" sz="2000" dirty="0"/>
            </a:br>
            <a:r>
              <a:rPr lang="it-IT" sz="2000" dirty="0"/>
              <a:t>Il diacono è una funzione ministeriale e una "</a:t>
            </a:r>
            <a:r>
              <a:rPr lang="it-IT" sz="2000" dirty="0" err="1"/>
              <a:t>repraesentatio</a:t>
            </a:r>
            <a:r>
              <a:rPr lang="it-IT" sz="2000" dirty="0"/>
              <a:t> </a:t>
            </a:r>
            <a:r>
              <a:rPr lang="it-IT" sz="2000" dirty="0" err="1"/>
              <a:t>Christi</a:t>
            </a:r>
            <a:r>
              <a:rPr lang="it-IT" sz="2000" dirty="0"/>
              <a:t>", distinto ma simile a quella del sacerdote: diverse sono le funzioni e la gerarchia, ma ricevono lo stesso unico sacramento dell'ordine e sono due collaboratori del ministero episcopale. La figura che è apparsa dopo il Consiglio è molto diversa da quella di oggi, in molti casi, delocalizzato dalla sua funzione specifica che è l'amore di Cristo servo.</a:t>
            </a:r>
          </a:p>
        </p:txBody>
      </p:sp>
      <p:pic>
        <p:nvPicPr>
          <p:cNvPr id="12290" name="Picture 2" descr="http://t1.gstatic.com/images?q=tbn:ANd9GcRmCFwr5RSZ-D1O8isE6ZgP4c085w_UAUnDkmIeqxugAoOFoOg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252028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1.bp.blogspot.com/_n74QRZQDVps/SAMYecSiWqI/AAAAAAAAALI/Br-iaYX_11U/s400/famigl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97152"/>
            <a:ext cx="1440160" cy="10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23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576071"/>
          </a:xfrm>
        </p:spPr>
        <p:txBody>
          <a:bodyPr/>
          <a:lstStyle/>
          <a:p>
            <a:r>
              <a:rPr lang="pt-BR" b="1" dirty="0" smtClean="0"/>
              <a:t>Alcune domande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0" b="9791"/>
          <a:stretch/>
        </p:blipFill>
        <p:spPr>
          <a:xfrm>
            <a:off x="2773433" y="4005064"/>
            <a:ext cx="3735368" cy="195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7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71519" y="3429000"/>
            <a:ext cx="5760640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Come guardare</a:t>
            </a:r>
            <a:r>
              <a:rPr kumimoji="0" lang="pt-B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avanti, con una visione aperta al futuro, avendo come bagaglio questa preziosa eredità di una vera Pentecoste? 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Come fare</a:t>
            </a:r>
            <a:r>
              <a:rPr kumimoji="0" lang="pt-B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nostro lo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spirito di “aggiornamento” che spinse Papa Giovanni XXIII a convocarr il Concilio? 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</a:t>
            </a:r>
            <a:r>
              <a:rPr kumimoji="0" lang="pt-B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la Chiesa 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deve trasmettere la Tradizione viva,</a:t>
            </a:r>
            <a:r>
              <a:rPr kumimoji="0" lang="pt-B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carica di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Vita e Salvezza al mondo di</a:t>
            </a:r>
            <a:r>
              <a:rPr kumimoji="0" lang="pt-B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oggi</a:t>
            </a: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r>
              <a:rPr kumimoji="0" lang="pt-B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Come vivere nella nostra Chiesa, dopo 50 anni, il dinamismo vivificante del Concilio?</a:t>
            </a:r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0" t="3153" r="2764" b="2174"/>
          <a:stretch/>
        </p:blipFill>
        <p:spPr>
          <a:xfrm>
            <a:off x="410308" y="293077"/>
            <a:ext cx="4712677" cy="3135924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937" y="293077"/>
            <a:ext cx="1905105" cy="254014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08" y="3586159"/>
            <a:ext cx="2247714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2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95" y="620688"/>
            <a:ext cx="3243161" cy="2432371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1331640" y="5229200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Testo di p. Paulo Crozera – libera traduzione di Luciano Cantini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4554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555776" y="3139221"/>
            <a:ext cx="62646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i="1" dirty="0" smtClean="0"/>
              <a:t>Controriforma</a:t>
            </a:r>
            <a:r>
              <a:rPr lang="pt-BR" sz="2000" dirty="0" smtClean="0"/>
              <a:t>: una ecclesiologia centrata sulla visibilità </a:t>
            </a:r>
            <a:r>
              <a:rPr lang="pt-BR" sz="2000" dirty="0"/>
              <a:t>e </a:t>
            </a:r>
            <a:r>
              <a:rPr lang="pt-BR" sz="2000" dirty="0" smtClean="0"/>
              <a:t>sulla struttura della Chiesa a cui pertecipano coloro che professano la stessa fede, celebrano gli stessi sacramenti </a:t>
            </a:r>
            <a:r>
              <a:rPr lang="pt-BR" sz="2000" dirty="0"/>
              <a:t>e </a:t>
            </a:r>
            <a:r>
              <a:rPr lang="pt-BR" sz="2000" dirty="0" smtClean="0"/>
              <a:t>accettano il regime eclesiastico</a:t>
            </a:r>
            <a:r>
              <a:rPr lang="pt-BR" sz="2000" dirty="0"/>
              <a:t>. </a:t>
            </a:r>
            <a:r>
              <a:rPr lang="pt-BR" sz="2000" dirty="0" smtClean="0"/>
              <a:t>Una visione strettamente giuridica, trionfalista e clericale che riduce la Chiesa a gerarchia.</a:t>
            </a:r>
          </a:p>
          <a:p>
            <a:endParaRPr lang="pt-BR" sz="2000" b="1" i="1" dirty="0" smtClean="0"/>
          </a:p>
          <a:p>
            <a:r>
              <a:rPr lang="pt-BR" sz="2000" b="1" i="1" dirty="0" smtClean="0"/>
              <a:t>Concilio </a:t>
            </a:r>
            <a:r>
              <a:rPr lang="pt-BR" sz="2000" b="1" i="1" dirty="0"/>
              <a:t>Vaticano </a:t>
            </a:r>
            <a:r>
              <a:rPr lang="pt-BR" sz="2000" b="1" i="1" dirty="0" smtClean="0"/>
              <a:t>I</a:t>
            </a:r>
            <a:r>
              <a:rPr lang="pt-BR" sz="2000" dirty="0" smtClean="0"/>
              <a:t>: assicura il primato della giurisdizione sopra tutta la Chiesa </a:t>
            </a:r>
            <a:r>
              <a:rPr lang="pt-BR" sz="2000" dirty="0"/>
              <a:t>e </a:t>
            </a:r>
            <a:r>
              <a:rPr lang="pt-BR" sz="2000" dirty="0" smtClean="0"/>
              <a:t>l’infalibilità del vescovo di </a:t>
            </a:r>
            <a:r>
              <a:rPr lang="pt-BR" sz="2000" dirty="0"/>
              <a:t>Roma, </a:t>
            </a:r>
            <a:r>
              <a:rPr lang="pt-BR" sz="2000" dirty="0" smtClean="0"/>
              <a:t>successore di Pietro.</a:t>
            </a:r>
            <a:endParaRPr lang="it-IT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94" y="317740"/>
            <a:ext cx="403244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www.araldicavaticana.com/Bellarmino%20Robert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94" y="3139221"/>
            <a:ext cx="194367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/>
          <p:cNvSpPr/>
          <p:nvPr/>
        </p:nvSpPr>
        <p:spPr>
          <a:xfrm>
            <a:off x="563433" y="5885975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prstClr val="black"/>
                </a:solidFill>
              </a:rPr>
              <a:t>Roberto Belarmino</a:t>
            </a:r>
            <a:endParaRPr lang="it-IT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7740"/>
            <a:ext cx="3904734" cy="2618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632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635896" y="3429000"/>
            <a:ext cx="51663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/>
              <a:t>Il </a:t>
            </a:r>
            <a:r>
              <a:rPr lang="pt-BR" sz="2000" b="1" i="1" dirty="0"/>
              <a:t>Vaticano II </a:t>
            </a:r>
            <a:r>
              <a:rPr lang="pt-BR" sz="2000" dirty="0" smtClean="0"/>
              <a:t>dà</a:t>
            </a:r>
            <a:r>
              <a:rPr lang="pt-BR" sz="2000" b="1" i="1" dirty="0" smtClean="0"/>
              <a:t> </a:t>
            </a:r>
            <a:r>
              <a:rPr lang="pt-BR" sz="2000" dirty="0" smtClean="0"/>
              <a:t>priorità a due finalità: </a:t>
            </a:r>
          </a:p>
          <a:p>
            <a:pPr marL="457200" indent="-457200">
              <a:buAutoNum type="alphaLcParenR"/>
            </a:pPr>
            <a:r>
              <a:rPr lang="pt-BR" sz="2000" dirty="0" smtClean="0"/>
              <a:t>la Chiesa prima di tutto comunione di vita</a:t>
            </a:r>
            <a:r>
              <a:rPr lang="pt-BR" sz="2000" dirty="0"/>
              <a:t>; </a:t>
            </a:r>
            <a:endParaRPr lang="pt-BR" sz="2000" dirty="0" smtClean="0"/>
          </a:p>
          <a:p>
            <a:pPr marL="457200" indent="-457200">
              <a:buAutoNum type="alphaLcParenR"/>
            </a:pPr>
            <a:r>
              <a:rPr lang="pt-BR" sz="2000" dirty="0" smtClean="0"/>
              <a:t>La Chiesa visibile </a:t>
            </a:r>
            <a:r>
              <a:rPr lang="pt-BR" sz="2000" dirty="0"/>
              <a:t>é </a:t>
            </a:r>
            <a:r>
              <a:rPr lang="pt-BR" sz="2000" dirty="0" smtClean="0"/>
              <a:t>una entità referenziale,  ha significato solo in funzione del Regno di Dio (LG </a:t>
            </a:r>
            <a:r>
              <a:rPr lang="pt-BR" sz="2000" dirty="0"/>
              <a:t>5; SC 2 – </a:t>
            </a:r>
            <a:r>
              <a:rPr lang="pt-BR" sz="2000" dirty="0" smtClean="0"/>
              <a:t>nella Chiesa, come in Gesù </a:t>
            </a:r>
            <a:r>
              <a:rPr lang="pt-BR" sz="2000" dirty="0"/>
              <a:t>Cristo, </a:t>
            </a:r>
            <a:r>
              <a:rPr lang="pt-BR" sz="2000" dirty="0" smtClean="0"/>
              <a:t>tutto il visibile è in vista della comunione invisibile). </a:t>
            </a:r>
            <a:endParaRPr lang="it-IT" sz="2000" dirty="0"/>
          </a:p>
        </p:txBody>
      </p:sp>
      <p:pic>
        <p:nvPicPr>
          <p:cNvPr id="3074" name="Picture 2" descr="http://www.gliscritti.it/gallery2/d/23271-2/concilio_vaticano_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8038"/>
            <a:ext cx="3017038" cy="216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centrolapira.it/Portals/0/Concilio%20Vaticano%20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3"/>
            <a:ext cx="5832648" cy="276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74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563888" y="3717032"/>
            <a:ext cx="4896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La Chiesa è definita come </a:t>
            </a:r>
            <a:r>
              <a:rPr lang="pt-BR" sz="2000" dirty="0"/>
              <a:t>“</a:t>
            </a:r>
            <a:r>
              <a:rPr lang="pt-BR" sz="2000" dirty="0" smtClean="0"/>
              <a:t>popolo di Dio”. </a:t>
            </a:r>
          </a:p>
          <a:p>
            <a:r>
              <a:rPr lang="pt-BR" sz="2000" dirty="0" smtClean="0"/>
              <a:t>Il mistero della Chiesa </a:t>
            </a:r>
            <a:r>
              <a:rPr lang="pt-BR" sz="2000" i="1" dirty="0"/>
              <a:t>(“</a:t>
            </a:r>
            <a:r>
              <a:rPr lang="pt-BR" sz="2000" i="1" dirty="0" smtClean="0"/>
              <a:t>segno </a:t>
            </a:r>
            <a:r>
              <a:rPr lang="pt-BR" sz="2000" i="1" dirty="0"/>
              <a:t>e </a:t>
            </a:r>
            <a:r>
              <a:rPr lang="pt-BR" sz="2000" i="1" dirty="0" smtClean="0"/>
              <a:t>strumento della unione </a:t>
            </a:r>
            <a:r>
              <a:rPr lang="pt-BR" sz="2000" i="1" dirty="0"/>
              <a:t>i</a:t>
            </a:r>
            <a:r>
              <a:rPr lang="pt-BR" sz="2000" i="1" dirty="0" smtClean="0"/>
              <a:t>ntima con Dio </a:t>
            </a:r>
            <a:r>
              <a:rPr lang="pt-BR" sz="2000" i="1" dirty="0"/>
              <a:t>e </a:t>
            </a:r>
            <a:r>
              <a:rPr lang="pt-BR" sz="2000" i="1" dirty="0" smtClean="0"/>
              <a:t>della unità di tutto il genere umano”</a:t>
            </a:r>
            <a:r>
              <a:rPr lang="pt-BR" sz="2000" dirty="0" smtClean="0"/>
              <a:t> </a:t>
            </a:r>
            <a:r>
              <a:rPr lang="pt-BR" sz="2000" dirty="0"/>
              <a:t>LG 1) </a:t>
            </a:r>
            <a:r>
              <a:rPr lang="pt-BR" sz="2000" dirty="0" smtClean="0"/>
              <a:t>si può esprimere solamente in immagini o simboli: </a:t>
            </a:r>
            <a:r>
              <a:rPr lang="pt-BR" sz="2000" dirty="0"/>
              <a:t>“corpo </a:t>
            </a:r>
            <a:r>
              <a:rPr lang="pt-BR" sz="2000" dirty="0" smtClean="0"/>
              <a:t>di </a:t>
            </a:r>
            <a:r>
              <a:rPr lang="pt-BR" sz="2000" dirty="0"/>
              <a:t>Cristo, </a:t>
            </a:r>
            <a:r>
              <a:rPr lang="pt-BR" sz="2000" dirty="0" smtClean="0"/>
              <a:t>tempio dello Spirito</a:t>
            </a:r>
            <a:r>
              <a:rPr lang="pt-BR" sz="2000" dirty="0"/>
              <a:t>, </a:t>
            </a:r>
            <a:r>
              <a:rPr lang="pt-BR" sz="2000" dirty="0" smtClean="0"/>
              <a:t>mistero di comunione,  popolo di Dio”...</a:t>
            </a:r>
          </a:p>
        </p:txBody>
      </p:sp>
      <p:pic>
        <p:nvPicPr>
          <p:cNvPr id="4100" name="Picture 4" descr="http://www.stpauls.it/madre00/0011md/images/0011m20b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85" y="3713758"/>
            <a:ext cx="1930051" cy="252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85" y="367046"/>
            <a:ext cx="4680520" cy="3112546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0"/>
          <a:stretch/>
        </p:blipFill>
        <p:spPr>
          <a:xfrm>
            <a:off x="5070630" y="367046"/>
            <a:ext cx="3576121" cy="225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69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491880" y="620688"/>
            <a:ext cx="532859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L’immagine del popolo di Dio mostra: </a:t>
            </a:r>
          </a:p>
          <a:p>
            <a:pPr marL="342900" indent="-342900">
              <a:buAutoNum type="arabicParenR"/>
            </a:pPr>
            <a:r>
              <a:rPr lang="pt-BR" sz="2000" dirty="0" smtClean="0"/>
              <a:t>L’alleanza della Chiesa come una società umana </a:t>
            </a:r>
            <a:r>
              <a:rPr lang="pt-BR" sz="2000" dirty="0"/>
              <a:t>– </a:t>
            </a:r>
            <a:r>
              <a:rPr lang="pt-BR" sz="2000" dirty="0" smtClean="0"/>
              <a:t>un popolo- di cui partecipa le gioie e le speranze, dolori e fallimenti; </a:t>
            </a:r>
          </a:p>
          <a:p>
            <a:pPr marL="342900" indent="-342900">
              <a:buAutoNum type="arabicParenR"/>
            </a:pPr>
            <a:r>
              <a:rPr lang="pt-BR" sz="2000" dirty="0" smtClean="0"/>
              <a:t>La Chiesa passa attraverso i cambiamenti e trasformazioni della storia umana; </a:t>
            </a:r>
            <a:endParaRPr lang="pt-BR" sz="2000" dirty="0"/>
          </a:p>
          <a:p>
            <a:pPr marL="342900" indent="-342900">
              <a:buAutoNum type="arabicParenR"/>
            </a:pPr>
            <a:r>
              <a:rPr lang="pt-BR" sz="2000" dirty="0" smtClean="0"/>
              <a:t>Il soggetto dell Chiesa è il popolo di battezzati, tutto animato dallo Spirito</a:t>
            </a:r>
            <a:r>
              <a:rPr lang="pt-BR" sz="2000" dirty="0"/>
              <a:t>, </a:t>
            </a:r>
            <a:r>
              <a:rPr lang="pt-BR" sz="2000" dirty="0" smtClean="0"/>
              <a:t>in cui ci sono diversi carismi e ministeri </a:t>
            </a:r>
            <a:r>
              <a:rPr lang="pt-BR" sz="2000" dirty="0"/>
              <a:t>(</a:t>
            </a:r>
            <a:r>
              <a:rPr lang="pt-BR" dirty="0"/>
              <a:t>LG 6-12</a:t>
            </a:r>
            <a:r>
              <a:rPr lang="pt-BR" sz="2000" dirty="0" smtClean="0"/>
              <a:t>).</a:t>
            </a:r>
          </a:p>
          <a:p>
            <a:endParaRPr lang="pt-BR" sz="2000" dirty="0"/>
          </a:p>
          <a:p>
            <a:r>
              <a:rPr lang="pt-BR" sz="2000" dirty="0" smtClean="0"/>
              <a:t>ed include una nozione di “</a:t>
            </a:r>
            <a:r>
              <a:rPr lang="pt-BR" sz="2000" i="1" dirty="0" smtClean="0"/>
              <a:t>mistero di comunione</a:t>
            </a:r>
            <a:r>
              <a:rPr lang="pt-BR" sz="2000" dirty="0" smtClean="0"/>
              <a:t>”che riguarda due aspetti (umano </a:t>
            </a:r>
            <a:r>
              <a:rPr lang="pt-BR" sz="2000" dirty="0"/>
              <a:t>e divino</a:t>
            </a:r>
            <a:r>
              <a:rPr lang="pt-BR" sz="2000" dirty="0" smtClean="0"/>
              <a:t>) sia come segno </a:t>
            </a:r>
            <a:r>
              <a:rPr lang="pt-BR" sz="2000" dirty="0"/>
              <a:t>(</a:t>
            </a:r>
            <a:r>
              <a:rPr lang="pt-BR" sz="2000" dirty="0" smtClean="0"/>
              <a:t>carattere sacramentale del mistero di comunione) che strumento (azione </a:t>
            </a:r>
            <a:r>
              <a:rPr lang="pt-BR" sz="2000" dirty="0"/>
              <a:t>e </a:t>
            </a:r>
            <a:r>
              <a:rPr lang="pt-BR" sz="2000" dirty="0" smtClean="0"/>
              <a:t>missione del popolo di Dio nel mondo).</a:t>
            </a:r>
            <a:endParaRPr lang="it-IT" sz="2000" dirty="0"/>
          </a:p>
        </p:txBody>
      </p:sp>
      <p:pic>
        <p:nvPicPr>
          <p:cNvPr id="1026" name="Picture 2" descr="http://www.solaris.it/gestionearticoli/mostraimmagine.asp?ID=21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42" y="692696"/>
            <a:ext cx="293475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2" t="5258" r="-241" b="13146"/>
          <a:stretch/>
        </p:blipFill>
        <p:spPr>
          <a:xfrm>
            <a:off x="1547664" y="4365103"/>
            <a:ext cx="1805992" cy="223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1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542039" y="476670"/>
            <a:ext cx="525658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pt-BR" sz="2000" dirty="0" smtClean="0">
                <a:ea typeface="Times New Roman"/>
              </a:rPr>
              <a:t>Un concilio </a:t>
            </a:r>
            <a:r>
              <a:rPr lang="pt-BR" sz="2000" dirty="0">
                <a:ea typeface="Times New Roman"/>
              </a:rPr>
              <a:t>“</a:t>
            </a:r>
            <a:r>
              <a:rPr lang="pt-BR" sz="2000" dirty="0" smtClean="0">
                <a:ea typeface="Times New Roman"/>
              </a:rPr>
              <a:t>di </a:t>
            </a:r>
            <a:r>
              <a:rPr lang="pt-BR" sz="2000" dirty="0">
                <a:ea typeface="Times New Roman"/>
              </a:rPr>
              <a:t>consenso”, </a:t>
            </a:r>
            <a:r>
              <a:rPr lang="pt-BR" sz="2000" dirty="0" smtClean="0">
                <a:ea typeface="Times New Roman"/>
              </a:rPr>
              <a:t>con dimensioni distinte della Chiessa senza alcuna artticolazione tra loro:  </a:t>
            </a:r>
          </a:p>
          <a:p>
            <a:pPr marL="342900" indent="-342900" algn="just">
              <a:spcAft>
                <a:spcPts val="0"/>
              </a:spcAft>
              <a:buAutoNum type="arabicParenR"/>
            </a:pPr>
            <a:r>
              <a:rPr lang="pt-BR" sz="2000" dirty="0" smtClean="0">
                <a:ea typeface="Times New Roman"/>
              </a:rPr>
              <a:t>una visione che segue il </a:t>
            </a:r>
            <a:r>
              <a:rPr lang="pt-BR" sz="2000" dirty="0">
                <a:ea typeface="Times New Roman"/>
              </a:rPr>
              <a:t>Vaticano I: </a:t>
            </a:r>
            <a:r>
              <a:rPr lang="pt-BR" sz="2000" dirty="0" smtClean="0">
                <a:ea typeface="Times New Roman"/>
              </a:rPr>
              <a:t>organizzazione gerarchicamente </a:t>
            </a:r>
            <a:r>
              <a:rPr lang="pt-BR" sz="2000" dirty="0">
                <a:ea typeface="Times New Roman"/>
              </a:rPr>
              <a:t>strutturata (</a:t>
            </a:r>
            <a:r>
              <a:rPr lang="pt-BR" sz="1600" dirty="0" smtClean="0">
                <a:ea typeface="Times New Roman"/>
              </a:rPr>
              <a:t>LG18s</a:t>
            </a:r>
            <a:r>
              <a:rPr lang="pt-BR" sz="2000" dirty="0">
                <a:ea typeface="Times New Roman"/>
              </a:rPr>
              <a:t>); </a:t>
            </a:r>
            <a:r>
              <a:rPr lang="pt-BR" sz="2000" dirty="0" smtClean="0">
                <a:ea typeface="Times New Roman"/>
              </a:rPr>
              <a:t>dunque una società di deseguali: gli uni insegnano </a:t>
            </a:r>
            <a:r>
              <a:rPr lang="pt-BR" sz="2000" dirty="0">
                <a:ea typeface="Times New Roman"/>
              </a:rPr>
              <a:t>e </a:t>
            </a:r>
            <a:r>
              <a:rPr lang="pt-BR" sz="2000" dirty="0" smtClean="0">
                <a:ea typeface="Times New Roman"/>
              </a:rPr>
              <a:t>gli altri apprendono; gli uni comandano e gli altri obbediscono; gli uni celebrano e gli altri assistono; </a:t>
            </a:r>
          </a:p>
          <a:p>
            <a:pPr marL="342900" indent="-342900" algn="just">
              <a:spcAft>
                <a:spcPts val="0"/>
              </a:spcAft>
              <a:buAutoNum type="arabicParenR"/>
            </a:pPr>
            <a:r>
              <a:rPr lang="pt-BR" sz="2000" dirty="0" smtClean="0">
                <a:ea typeface="Times New Roman"/>
              </a:rPr>
              <a:t>Popolo di Dio in cui tutti hanno la medesima dignità, anche se ci sono distinti ministeri </a:t>
            </a:r>
            <a:r>
              <a:rPr lang="pt-BR" sz="2000" dirty="0">
                <a:ea typeface="Times New Roman"/>
              </a:rPr>
              <a:t>a </a:t>
            </a:r>
            <a:r>
              <a:rPr lang="pt-BR" sz="2000" dirty="0" smtClean="0">
                <a:ea typeface="Times New Roman"/>
              </a:rPr>
              <a:t>servizio del bene comune </a:t>
            </a:r>
            <a:r>
              <a:rPr lang="pt-BR" sz="2000" dirty="0">
                <a:ea typeface="Times New Roman"/>
              </a:rPr>
              <a:t>(</a:t>
            </a:r>
            <a:r>
              <a:rPr lang="pt-BR" sz="1600" dirty="0">
                <a:ea typeface="Times New Roman"/>
              </a:rPr>
              <a:t>LG 32</a:t>
            </a:r>
            <a:r>
              <a:rPr lang="pt-BR" sz="2000" dirty="0">
                <a:ea typeface="Times New Roman"/>
              </a:rPr>
              <a:t>); </a:t>
            </a:r>
          </a:p>
          <a:p>
            <a:pPr marL="342900" indent="-342900" algn="just">
              <a:spcAft>
                <a:spcPts val="0"/>
              </a:spcAft>
              <a:buAutoNum type="arabicParenR"/>
            </a:pPr>
            <a:r>
              <a:rPr lang="pt-BR" sz="2000" dirty="0" smtClean="0">
                <a:ea typeface="Times New Roman"/>
              </a:rPr>
              <a:t>La Chiesa come missione (</a:t>
            </a:r>
            <a:r>
              <a:rPr lang="pt-BR" sz="1600" dirty="0" smtClean="0">
                <a:ea typeface="Times New Roman"/>
              </a:rPr>
              <a:t>GS </a:t>
            </a:r>
            <a:r>
              <a:rPr lang="pt-BR" sz="1600" dirty="0">
                <a:ea typeface="Times New Roman"/>
              </a:rPr>
              <a:t>3s</a:t>
            </a:r>
            <a:r>
              <a:rPr lang="pt-BR" sz="2000" dirty="0">
                <a:ea typeface="Times New Roman"/>
              </a:rPr>
              <a:t>). </a:t>
            </a:r>
            <a:endParaRPr lang="pt-BR" sz="2000" dirty="0" smtClean="0"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pt-BR" sz="2000" dirty="0"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pt-BR" sz="2000" dirty="0" smtClean="0">
                <a:ea typeface="Times New Roman"/>
              </a:rPr>
              <a:t>Tre dimensioni essenziali per la Chiesa. Però, quale di queste </a:t>
            </a:r>
            <a:r>
              <a:rPr lang="pt-BR" sz="2000" dirty="0">
                <a:ea typeface="Times New Roman"/>
              </a:rPr>
              <a:t>deve </a:t>
            </a:r>
            <a:r>
              <a:rPr lang="pt-BR" sz="2000" dirty="0" smtClean="0">
                <a:ea typeface="Times New Roman"/>
              </a:rPr>
              <a:t>considerarsi chiave per interpretare le altre due? </a:t>
            </a:r>
            <a:endParaRPr lang="it-IT" sz="2000" dirty="0">
              <a:effectLst/>
              <a:ea typeface="Times New Roman"/>
            </a:endParaRPr>
          </a:p>
        </p:txBody>
      </p:sp>
      <p:pic>
        <p:nvPicPr>
          <p:cNvPr id="2050" name="Picture 2" descr="D:\IMMAGINI\foto\9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0"/>
            <a:ext cx="2610604" cy="391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09120"/>
            <a:ext cx="2610604" cy="173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6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843808" y="2852936"/>
            <a:ext cx="598657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>
                <a:ea typeface="Times New Roman"/>
              </a:rPr>
              <a:t>Paolo </a:t>
            </a:r>
            <a:r>
              <a:rPr lang="pt-BR" sz="2000" dirty="0">
                <a:ea typeface="Times New Roman"/>
              </a:rPr>
              <a:t>VI, </a:t>
            </a:r>
            <a:r>
              <a:rPr lang="pt-BR" sz="2000" dirty="0" smtClean="0">
                <a:ea typeface="Times New Roman"/>
              </a:rPr>
              <a:t>nella Esortazione Apostolica </a:t>
            </a:r>
            <a:r>
              <a:rPr lang="pt-BR" sz="2000" dirty="0">
                <a:ea typeface="Times New Roman"/>
              </a:rPr>
              <a:t>“</a:t>
            </a:r>
            <a:r>
              <a:rPr lang="pt-BR" sz="2000" i="1" dirty="0">
                <a:ea typeface="Times New Roman"/>
              </a:rPr>
              <a:t>Evangelii Nuntiandi</a:t>
            </a:r>
            <a:r>
              <a:rPr lang="pt-BR" sz="2000" dirty="0">
                <a:ea typeface="Times New Roman"/>
              </a:rPr>
              <a:t>” </a:t>
            </a:r>
            <a:r>
              <a:rPr lang="pt-BR" sz="2000" dirty="0" smtClean="0">
                <a:ea typeface="Times New Roman"/>
              </a:rPr>
              <a:t>esplicitò la dimensione missionaria della Chiesa </a:t>
            </a:r>
            <a:r>
              <a:rPr lang="pt-BR" sz="2000" dirty="0">
                <a:ea typeface="Times New Roman"/>
              </a:rPr>
              <a:t>e </a:t>
            </a:r>
            <a:r>
              <a:rPr lang="pt-BR" sz="2000" dirty="0" smtClean="0">
                <a:ea typeface="Times New Roman"/>
              </a:rPr>
              <a:t>chiarì che la Chiesa è di per sé missionaria, </a:t>
            </a:r>
            <a:r>
              <a:rPr lang="pt-BR" sz="2000" dirty="0">
                <a:ea typeface="Times New Roman"/>
              </a:rPr>
              <a:t>e </a:t>
            </a:r>
            <a:r>
              <a:rPr lang="pt-BR" sz="2000" dirty="0" smtClean="0">
                <a:ea typeface="Times New Roman"/>
              </a:rPr>
              <a:t>da qui si </a:t>
            </a:r>
            <a:r>
              <a:rPr lang="pt-BR" sz="2000" dirty="0">
                <a:ea typeface="Times New Roman"/>
              </a:rPr>
              <a:t>deve </a:t>
            </a:r>
            <a:r>
              <a:rPr lang="pt-BR" sz="2000" dirty="0" smtClean="0">
                <a:ea typeface="Times New Roman"/>
              </a:rPr>
              <a:t>interpretare le altre due dimensioni </a:t>
            </a:r>
            <a:r>
              <a:rPr lang="pt-BR" sz="2000" dirty="0">
                <a:ea typeface="Times New Roman"/>
              </a:rPr>
              <a:t>(EN 8 e 14). </a:t>
            </a:r>
            <a:endParaRPr lang="pt-BR" sz="2000" dirty="0" smtClean="0">
              <a:ea typeface="Times New Roman"/>
            </a:endParaRPr>
          </a:p>
          <a:p>
            <a:r>
              <a:rPr lang="pt-BR" sz="2000" dirty="0" smtClean="0">
                <a:ea typeface="Times New Roman"/>
              </a:rPr>
              <a:t>La </a:t>
            </a:r>
            <a:r>
              <a:rPr lang="pt-BR" sz="2000" dirty="0">
                <a:ea typeface="Times New Roman"/>
              </a:rPr>
              <a:t>GS, </a:t>
            </a:r>
            <a:r>
              <a:rPr lang="pt-BR" sz="2000" dirty="0" smtClean="0">
                <a:ea typeface="Times New Roman"/>
              </a:rPr>
              <a:t>da cui parte la dimensione missionaria, ben corrisponde alla preoccupazione di Giovanni XXIII nel convocare il concilio</a:t>
            </a:r>
            <a:r>
              <a:rPr lang="pt-BR" sz="2000" dirty="0">
                <a:ea typeface="Times New Roman"/>
              </a:rPr>
              <a:t>: “</a:t>
            </a:r>
            <a:r>
              <a:rPr lang="pt-BR" sz="2000" i="1" dirty="0" smtClean="0">
                <a:ea typeface="Times New Roman"/>
              </a:rPr>
              <a:t>infondere nelle vene della umanità di oggi la virtù perenne</a:t>
            </a:r>
            <a:r>
              <a:rPr lang="pt-BR" sz="2000" i="1" dirty="0">
                <a:ea typeface="Times New Roman"/>
              </a:rPr>
              <a:t>, </a:t>
            </a:r>
            <a:r>
              <a:rPr lang="pt-BR" sz="2000" i="1" dirty="0" smtClean="0">
                <a:ea typeface="Times New Roman"/>
              </a:rPr>
              <a:t>vitale </a:t>
            </a:r>
            <a:r>
              <a:rPr lang="pt-BR" sz="2000" i="1" dirty="0">
                <a:ea typeface="Times New Roman"/>
              </a:rPr>
              <a:t>e divina </a:t>
            </a:r>
            <a:r>
              <a:rPr lang="pt-BR" sz="2000" i="1" dirty="0" smtClean="0">
                <a:ea typeface="Times New Roman"/>
              </a:rPr>
              <a:t>del  Vangelo</a:t>
            </a:r>
            <a:r>
              <a:rPr lang="pt-BR" sz="2000" dirty="0" smtClean="0">
                <a:ea typeface="Times New Roman"/>
              </a:rPr>
              <a:t>”. </a:t>
            </a:r>
          </a:p>
          <a:p>
            <a:r>
              <a:rPr lang="pt-BR" sz="2000" dirty="0" smtClean="0">
                <a:ea typeface="Times New Roman"/>
              </a:rPr>
              <a:t>Una Chiesa a servizio del mondo!</a:t>
            </a:r>
            <a:endParaRPr lang="it-IT" sz="2000" dirty="0"/>
          </a:p>
        </p:txBody>
      </p:sp>
      <p:pic>
        <p:nvPicPr>
          <p:cNvPr id="3" name="Picture 2" descr="http://holyqueen.altervista.org/montini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9354"/>
            <a:ext cx="3528392" cy="245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10411"/>
            <a:ext cx="2093217" cy="285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9354"/>
            <a:ext cx="1438275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29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/>
              <a:t>L’influenza dell’America </a:t>
            </a:r>
            <a:r>
              <a:rPr lang="pt-BR" b="1" dirty="0"/>
              <a:t>Latina</a:t>
            </a:r>
            <a:endParaRPr lang="it-IT" dirty="0"/>
          </a:p>
        </p:txBody>
      </p:sp>
      <p:pic>
        <p:nvPicPr>
          <p:cNvPr id="3074" name="Picture 2" descr="http://t3.gstatic.com/images?q=tbn:ANd9GcQagwybZbKX58t0S6HZpqdg-zWlss6EEZBoSYQAvAT-yCc-xiA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125" y="4149080"/>
            <a:ext cx="2952328" cy="175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53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pertina">
  <a:themeElements>
    <a:clrScheme name="Copertina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opertina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pertina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898</TotalTime>
  <Words>1268</Words>
  <Application>Microsoft Office PowerPoint</Application>
  <PresentationFormat>Presentazione su schermo (4:3)</PresentationFormat>
  <Paragraphs>80</Paragraphs>
  <Slides>26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31" baseType="lpstr">
      <vt:lpstr>Arial</vt:lpstr>
      <vt:lpstr>Book Antiqua</vt:lpstr>
      <vt:lpstr>Wingdings</vt:lpstr>
      <vt:lpstr>Times New Roman</vt:lpstr>
      <vt:lpstr>Copertina</vt:lpstr>
      <vt:lpstr>ECLESIOLOGIA della LUMEN GENTIUM</vt:lpstr>
      <vt:lpstr>Il Concilio come nuova pentecoste per la vita e la missione della Chiesa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L’influenza dell’America Latina</vt:lpstr>
      <vt:lpstr>Presentazione standard di PowerPoint</vt:lpstr>
      <vt:lpstr>Presentazione standard di PowerPoint</vt:lpstr>
      <vt:lpstr>Presentazione standard di PowerPoint</vt:lpstr>
      <vt:lpstr>implicazioni pastorali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Alcune domande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ECLESIOLOGIA DA LUMEN GENTIUM</dc:title>
  <dc:creator>don Luciano</dc:creator>
  <cp:lastModifiedBy>don Luciano</cp:lastModifiedBy>
  <cp:revision>22</cp:revision>
  <dcterms:created xsi:type="dcterms:W3CDTF">2011-09-25T16:41:44Z</dcterms:created>
  <dcterms:modified xsi:type="dcterms:W3CDTF">2011-10-05T19:14:30Z</dcterms:modified>
</cp:coreProperties>
</file>